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21" r:id="rId2"/>
  </p:sldIdLst>
  <p:sldSz cx="10058400" cy="7772400"/>
  <p:notesSz cx="6985000" cy="9283700"/>
  <p:defaultTextStyle>
    <a:defPPr>
      <a:defRPr lang="en-US"/>
    </a:defPPr>
    <a:lvl1pPr marL="0" algn="l" defTabSz="509245" rtl="0" eaLnBrk="1" latinLnBrk="0" hangingPunct="1">
      <a:defRPr sz="2000" kern="1200">
        <a:solidFill>
          <a:schemeClr val="tx1"/>
        </a:solidFill>
        <a:latin typeface="+mn-lt"/>
        <a:ea typeface="+mn-ea"/>
        <a:cs typeface="+mn-cs"/>
      </a:defRPr>
    </a:lvl1pPr>
    <a:lvl2pPr marL="509245" algn="l" defTabSz="509245" rtl="0" eaLnBrk="1" latinLnBrk="0" hangingPunct="1">
      <a:defRPr sz="2000" kern="1200">
        <a:solidFill>
          <a:schemeClr val="tx1"/>
        </a:solidFill>
        <a:latin typeface="+mn-lt"/>
        <a:ea typeface="+mn-ea"/>
        <a:cs typeface="+mn-cs"/>
      </a:defRPr>
    </a:lvl2pPr>
    <a:lvl3pPr marL="1018493" algn="l" defTabSz="509245" rtl="0" eaLnBrk="1" latinLnBrk="0" hangingPunct="1">
      <a:defRPr sz="2000" kern="1200">
        <a:solidFill>
          <a:schemeClr val="tx1"/>
        </a:solidFill>
        <a:latin typeface="+mn-lt"/>
        <a:ea typeface="+mn-ea"/>
        <a:cs typeface="+mn-cs"/>
      </a:defRPr>
    </a:lvl3pPr>
    <a:lvl4pPr marL="1527738" algn="l" defTabSz="509245" rtl="0" eaLnBrk="1" latinLnBrk="0" hangingPunct="1">
      <a:defRPr sz="2000" kern="1200">
        <a:solidFill>
          <a:schemeClr val="tx1"/>
        </a:solidFill>
        <a:latin typeface="+mn-lt"/>
        <a:ea typeface="+mn-ea"/>
        <a:cs typeface="+mn-cs"/>
      </a:defRPr>
    </a:lvl4pPr>
    <a:lvl5pPr marL="2036984" algn="l" defTabSz="509245" rtl="0" eaLnBrk="1" latinLnBrk="0" hangingPunct="1">
      <a:defRPr sz="2000" kern="1200">
        <a:solidFill>
          <a:schemeClr val="tx1"/>
        </a:solidFill>
        <a:latin typeface="+mn-lt"/>
        <a:ea typeface="+mn-ea"/>
        <a:cs typeface="+mn-cs"/>
      </a:defRPr>
    </a:lvl5pPr>
    <a:lvl6pPr marL="2546231" algn="l" defTabSz="509245" rtl="0" eaLnBrk="1" latinLnBrk="0" hangingPunct="1">
      <a:defRPr sz="2000" kern="1200">
        <a:solidFill>
          <a:schemeClr val="tx1"/>
        </a:solidFill>
        <a:latin typeface="+mn-lt"/>
        <a:ea typeface="+mn-ea"/>
        <a:cs typeface="+mn-cs"/>
      </a:defRPr>
    </a:lvl6pPr>
    <a:lvl7pPr marL="3055476" algn="l" defTabSz="509245" rtl="0" eaLnBrk="1" latinLnBrk="0" hangingPunct="1">
      <a:defRPr sz="2000" kern="1200">
        <a:solidFill>
          <a:schemeClr val="tx1"/>
        </a:solidFill>
        <a:latin typeface="+mn-lt"/>
        <a:ea typeface="+mn-ea"/>
        <a:cs typeface="+mn-cs"/>
      </a:defRPr>
    </a:lvl7pPr>
    <a:lvl8pPr marL="3564722" algn="l" defTabSz="509245" rtl="0" eaLnBrk="1" latinLnBrk="0" hangingPunct="1">
      <a:defRPr sz="2000" kern="1200">
        <a:solidFill>
          <a:schemeClr val="tx1"/>
        </a:solidFill>
        <a:latin typeface="+mn-lt"/>
        <a:ea typeface="+mn-ea"/>
        <a:cs typeface="+mn-cs"/>
      </a:defRPr>
    </a:lvl8pPr>
    <a:lvl9pPr marL="4073969" algn="l" defTabSz="50924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a:srgbClr val="000000"/>
    <a:srgbClr val="FFFFFF"/>
    <a:srgbClr val="00FFFF"/>
    <a:srgbClr val="68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60" autoAdjust="0"/>
  </p:normalViewPr>
  <p:slideViewPr>
    <p:cSldViewPr snapToGrid="0" snapToObjects="1" showGuides="1">
      <p:cViewPr varScale="1">
        <p:scale>
          <a:sx n="84" d="100"/>
          <a:sy n="84" d="100"/>
        </p:scale>
        <p:origin x="1186" y="8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928"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E547743F-9F2F-F946-B4B9-95F2F60FB6A2}" type="datetime1">
              <a:rPr lang="en-US" smtClean="0"/>
              <a:pPr/>
              <a:t>9/8/2017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56FB101-B1F6-3440-94F2-864600494A99}" type="slidenum">
              <a:rPr lang="en-US" smtClean="0"/>
              <a:pPr/>
              <a:t>‹#›</a:t>
            </a:fld>
            <a:endParaRPr lang="en-US" dirty="0"/>
          </a:p>
        </p:txBody>
      </p:sp>
    </p:spTree>
    <p:extLst>
      <p:ext uri="{BB962C8B-B14F-4D97-AF65-F5344CB8AC3E}">
        <p14:creationId xmlns:p14="http://schemas.microsoft.com/office/powerpoint/2010/main" val="2856012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4645EDD-FE25-044D-B57A-0CCE6925436F}" type="datetime1">
              <a:rPr lang="en-US" smtClean="0"/>
              <a:pPr/>
              <a:t>9/8/2017</a:t>
            </a:fld>
            <a:endParaRPr lang="en-US" dirty="0"/>
          </a:p>
        </p:txBody>
      </p:sp>
      <p:sp>
        <p:nvSpPr>
          <p:cNvPr id="4" name="Slide Image Placeholder 3"/>
          <p:cNvSpPr>
            <a:spLocks noGrp="1" noRot="1" noChangeAspect="1"/>
          </p:cNvSpPr>
          <p:nvPr>
            <p:ph type="sldImg" idx="2"/>
          </p:nvPr>
        </p:nvSpPr>
        <p:spPr>
          <a:xfrm>
            <a:off x="1239838" y="696913"/>
            <a:ext cx="450532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398D3C4-4A05-554B-9132-75328EA93314}" type="slidenum">
              <a:rPr lang="en-US" smtClean="0"/>
              <a:pPr/>
              <a:t>‹#›</a:t>
            </a:fld>
            <a:endParaRPr lang="en-US" dirty="0"/>
          </a:p>
        </p:txBody>
      </p:sp>
    </p:spTree>
    <p:extLst>
      <p:ext uri="{BB962C8B-B14F-4D97-AF65-F5344CB8AC3E}">
        <p14:creationId xmlns:p14="http://schemas.microsoft.com/office/powerpoint/2010/main" val="1734390485"/>
      </p:ext>
    </p:extLst>
  </p:cSld>
  <p:clrMap bg1="lt1" tx1="dk1" bg2="lt2" tx2="dk2" accent1="accent1" accent2="accent2" accent3="accent3" accent4="accent4" accent5="accent5" accent6="accent6" hlink="hlink" folHlink="folHlink"/>
  <p:hf sldNum="0" hdr="0" ftr="0" dt="0"/>
  <p:notesStyle>
    <a:lvl1pPr marL="0" algn="l" defTabSz="509245" rtl="0" eaLnBrk="1" latinLnBrk="0" hangingPunct="1">
      <a:defRPr sz="1300" kern="1200">
        <a:solidFill>
          <a:schemeClr val="tx1"/>
        </a:solidFill>
        <a:latin typeface="+mn-lt"/>
        <a:ea typeface="+mn-ea"/>
        <a:cs typeface="+mn-cs"/>
      </a:defRPr>
    </a:lvl1pPr>
    <a:lvl2pPr marL="509245" algn="l" defTabSz="509245" rtl="0" eaLnBrk="1" latinLnBrk="0" hangingPunct="1">
      <a:defRPr sz="1300" kern="1200">
        <a:solidFill>
          <a:schemeClr val="tx1"/>
        </a:solidFill>
        <a:latin typeface="+mn-lt"/>
        <a:ea typeface="+mn-ea"/>
        <a:cs typeface="+mn-cs"/>
      </a:defRPr>
    </a:lvl2pPr>
    <a:lvl3pPr marL="1018493" algn="l" defTabSz="509245" rtl="0" eaLnBrk="1" latinLnBrk="0" hangingPunct="1">
      <a:defRPr sz="1300" kern="1200">
        <a:solidFill>
          <a:schemeClr val="tx1"/>
        </a:solidFill>
        <a:latin typeface="+mn-lt"/>
        <a:ea typeface="+mn-ea"/>
        <a:cs typeface="+mn-cs"/>
      </a:defRPr>
    </a:lvl3pPr>
    <a:lvl4pPr marL="1527738" algn="l" defTabSz="509245" rtl="0" eaLnBrk="1" latinLnBrk="0" hangingPunct="1">
      <a:defRPr sz="1300" kern="1200">
        <a:solidFill>
          <a:schemeClr val="tx1"/>
        </a:solidFill>
        <a:latin typeface="+mn-lt"/>
        <a:ea typeface="+mn-ea"/>
        <a:cs typeface="+mn-cs"/>
      </a:defRPr>
    </a:lvl4pPr>
    <a:lvl5pPr marL="2036984" algn="l" defTabSz="509245" rtl="0" eaLnBrk="1" latinLnBrk="0" hangingPunct="1">
      <a:defRPr sz="1300" kern="1200">
        <a:solidFill>
          <a:schemeClr val="tx1"/>
        </a:solidFill>
        <a:latin typeface="+mn-lt"/>
        <a:ea typeface="+mn-ea"/>
        <a:cs typeface="+mn-cs"/>
      </a:defRPr>
    </a:lvl5pPr>
    <a:lvl6pPr marL="2546231" algn="l" defTabSz="509245" rtl="0" eaLnBrk="1" latinLnBrk="0" hangingPunct="1">
      <a:defRPr sz="1300" kern="1200">
        <a:solidFill>
          <a:schemeClr val="tx1"/>
        </a:solidFill>
        <a:latin typeface="+mn-lt"/>
        <a:ea typeface="+mn-ea"/>
        <a:cs typeface="+mn-cs"/>
      </a:defRPr>
    </a:lvl6pPr>
    <a:lvl7pPr marL="3055476" algn="l" defTabSz="509245" rtl="0" eaLnBrk="1" latinLnBrk="0" hangingPunct="1">
      <a:defRPr sz="1300" kern="1200">
        <a:solidFill>
          <a:schemeClr val="tx1"/>
        </a:solidFill>
        <a:latin typeface="+mn-lt"/>
        <a:ea typeface="+mn-ea"/>
        <a:cs typeface="+mn-cs"/>
      </a:defRPr>
    </a:lvl7pPr>
    <a:lvl8pPr marL="3564722" algn="l" defTabSz="509245" rtl="0" eaLnBrk="1" latinLnBrk="0" hangingPunct="1">
      <a:defRPr sz="1300" kern="1200">
        <a:solidFill>
          <a:schemeClr val="tx1"/>
        </a:solidFill>
        <a:latin typeface="+mn-lt"/>
        <a:ea typeface="+mn-ea"/>
        <a:cs typeface="+mn-cs"/>
      </a:defRPr>
    </a:lvl8pPr>
    <a:lvl9pPr marL="4073969" algn="l" defTabSz="50924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49" tIns="50925" rIns="101849" bIns="50925"/>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813563"/>
            <a:ext cx="9052560" cy="5129425"/>
          </a:xfrm>
          <a:prstGeom prst="rect">
            <a:avLst/>
          </a:prstGeom>
        </p:spPr>
        <p:txBody>
          <a:bodyPr vert="eaVert" lIns="101849" tIns="50925" rIns="101849" bIns="509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49" tIns="50925" rIns="101849" bIns="50925"/>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a:prstGeom prst="rect">
            <a:avLst/>
          </a:prstGeom>
        </p:spPr>
        <p:txBody>
          <a:bodyPr vert="eaVert" lIns="101849" tIns="50925" rIns="101849" bIns="509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a:prstGeom prst="rect">
            <a:avLst/>
          </a:prstGeom>
        </p:spPr>
        <p:txBody>
          <a:bodyPr lIns="101849" tIns="50925" rIns="101849" bIns="50925"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a:prstGeom prst="rect">
            <a:avLst/>
          </a:prstGeom>
        </p:spPr>
        <p:txBody>
          <a:bodyPr lIns="101849" tIns="50925" rIns="101849" bIns="50925" anchor="b"/>
          <a:lstStyle>
            <a:lvl1pPr marL="0" indent="0">
              <a:buNone/>
              <a:defRPr sz="2200">
                <a:solidFill>
                  <a:schemeClr val="tx1">
                    <a:tint val="75000"/>
                  </a:schemeClr>
                </a:solidFill>
              </a:defRPr>
            </a:lvl1pPr>
            <a:lvl2pPr marL="509245" indent="0">
              <a:buNone/>
              <a:defRPr sz="2000">
                <a:solidFill>
                  <a:schemeClr val="tx1">
                    <a:tint val="75000"/>
                  </a:schemeClr>
                </a:solidFill>
              </a:defRPr>
            </a:lvl2pPr>
            <a:lvl3pPr marL="1018493" indent="0">
              <a:buNone/>
              <a:defRPr sz="1800">
                <a:solidFill>
                  <a:schemeClr val="tx1">
                    <a:tint val="75000"/>
                  </a:schemeClr>
                </a:solidFill>
              </a:defRPr>
            </a:lvl3pPr>
            <a:lvl4pPr marL="1527738" indent="0">
              <a:buNone/>
              <a:defRPr sz="1600">
                <a:solidFill>
                  <a:schemeClr val="tx1">
                    <a:tint val="75000"/>
                  </a:schemeClr>
                </a:solidFill>
              </a:defRPr>
            </a:lvl4pPr>
            <a:lvl5pPr marL="2036984" indent="0">
              <a:buNone/>
              <a:defRPr sz="1600">
                <a:solidFill>
                  <a:schemeClr val="tx1">
                    <a:tint val="75000"/>
                  </a:schemeClr>
                </a:solidFill>
              </a:defRPr>
            </a:lvl5pPr>
            <a:lvl6pPr marL="2546231" indent="0">
              <a:buNone/>
              <a:defRPr sz="1600">
                <a:solidFill>
                  <a:schemeClr val="tx1">
                    <a:tint val="75000"/>
                  </a:schemeClr>
                </a:solidFill>
              </a:defRPr>
            </a:lvl6pPr>
            <a:lvl7pPr marL="3055476" indent="0">
              <a:buNone/>
              <a:defRPr sz="1600">
                <a:solidFill>
                  <a:schemeClr val="tx1">
                    <a:tint val="75000"/>
                  </a:schemeClr>
                </a:solidFill>
              </a:defRPr>
            </a:lvl7pPr>
            <a:lvl8pPr marL="3564722" indent="0">
              <a:buNone/>
              <a:defRPr sz="1600">
                <a:solidFill>
                  <a:schemeClr val="tx1">
                    <a:tint val="75000"/>
                  </a:schemeClr>
                </a:solidFill>
              </a:defRPr>
            </a:lvl8pPr>
            <a:lvl9pPr marL="407396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49" tIns="50925" rIns="101849" bIns="50925"/>
          <a:lstStyle/>
          <a:p>
            <a:r>
              <a:rPr lang="en-US" smtClean="0"/>
              <a:t>Click to edit Master title style</a:t>
            </a:r>
            <a:endParaRPr lang="en-US"/>
          </a:p>
        </p:txBody>
      </p:sp>
      <p:sp>
        <p:nvSpPr>
          <p:cNvPr id="3" name="Content Placeholder 2"/>
          <p:cNvSpPr>
            <a:spLocks noGrp="1"/>
          </p:cNvSpPr>
          <p:nvPr>
            <p:ph sz="half" idx="1"/>
          </p:nvPr>
        </p:nvSpPr>
        <p:spPr>
          <a:xfrm>
            <a:off x="502920" y="1813563"/>
            <a:ext cx="4442460" cy="5129425"/>
          </a:xfrm>
          <a:prstGeom prst="rect">
            <a:avLst/>
          </a:prstGeom>
        </p:spPr>
        <p:txBody>
          <a:bodyPr lIns="101849" tIns="50925" rIns="101849" bIns="50925"/>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3"/>
            <a:ext cx="4442460" cy="5129425"/>
          </a:xfrm>
          <a:prstGeom prst="rect">
            <a:avLst/>
          </a:prstGeom>
        </p:spPr>
        <p:txBody>
          <a:bodyPr lIns="101849" tIns="50925" rIns="101849" bIns="50925"/>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49" tIns="50925" rIns="101849" bIns="5092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2" y="1739795"/>
            <a:ext cx="4444207" cy="725064"/>
          </a:xfrm>
          <a:prstGeom prst="rect">
            <a:avLst/>
          </a:prstGeom>
        </p:spPr>
        <p:txBody>
          <a:bodyPr lIns="101849" tIns="50925" rIns="101849" bIns="50925" anchor="b"/>
          <a:lstStyle>
            <a:lvl1pPr marL="0" indent="0">
              <a:buNone/>
              <a:defRPr sz="2700" b="1"/>
            </a:lvl1pPr>
            <a:lvl2pPr marL="509245" indent="0">
              <a:buNone/>
              <a:defRPr sz="2200" b="1"/>
            </a:lvl2pPr>
            <a:lvl3pPr marL="1018493" indent="0">
              <a:buNone/>
              <a:defRPr sz="2000" b="1"/>
            </a:lvl3pPr>
            <a:lvl4pPr marL="1527738" indent="0">
              <a:buNone/>
              <a:defRPr sz="1800" b="1"/>
            </a:lvl4pPr>
            <a:lvl5pPr marL="2036984" indent="0">
              <a:buNone/>
              <a:defRPr sz="1800" b="1"/>
            </a:lvl5pPr>
            <a:lvl6pPr marL="2546231" indent="0">
              <a:buNone/>
              <a:defRPr sz="1800" b="1"/>
            </a:lvl6pPr>
            <a:lvl7pPr marL="3055476" indent="0">
              <a:buNone/>
              <a:defRPr sz="1800" b="1"/>
            </a:lvl7pPr>
            <a:lvl8pPr marL="3564722" indent="0">
              <a:buNone/>
              <a:defRPr sz="1800" b="1"/>
            </a:lvl8pPr>
            <a:lvl9pPr marL="407396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2" y="2464859"/>
            <a:ext cx="4444207" cy="4478126"/>
          </a:xfrm>
          <a:prstGeom prst="rect">
            <a:avLst/>
          </a:prstGeom>
        </p:spPr>
        <p:txBody>
          <a:bodyPr lIns="101849" tIns="50925" rIns="101849" bIns="50925"/>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a:prstGeom prst="rect">
            <a:avLst/>
          </a:prstGeom>
        </p:spPr>
        <p:txBody>
          <a:bodyPr lIns="101849" tIns="50925" rIns="101849" bIns="50925" anchor="b"/>
          <a:lstStyle>
            <a:lvl1pPr marL="0" indent="0">
              <a:buNone/>
              <a:defRPr sz="2700" b="1"/>
            </a:lvl1pPr>
            <a:lvl2pPr marL="509245" indent="0">
              <a:buNone/>
              <a:defRPr sz="2200" b="1"/>
            </a:lvl2pPr>
            <a:lvl3pPr marL="1018493" indent="0">
              <a:buNone/>
              <a:defRPr sz="2000" b="1"/>
            </a:lvl3pPr>
            <a:lvl4pPr marL="1527738" indent="0">
              <a:buNone/>
              <a:defRPr sz="1800" b="1"/>
            </a:lvl4pPr>
            <a:lvl5pPr marL="2036984" indent="0">
              <a:buNone/>
              <a:defRPr sz="1800" b="1"/>
            </a:lvl5pPr>
            <a:lvl6pPr marL="2546231" indent="0">
              <a:buNone/>
              <a:defRPr sz="1800" b="1"/>
            </a:lvl6pPr>
            <a:lvl7pPr marL="3055476" indent="0">
              <a:buNone/>
              <a:defRPr sz="1800" b="1"/>
            </a:lvl7pPr>
            <a:lvl8pPr marL="3564722" indent="0">
              <a:buNone/>
              <a:defRPr sz="1800" b="1"/>
            </a:lvl8pPr>
            <a:lvl9pPr marL="407396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a:prstGeom prst="rect">
            <a:avLst/>
          </a:prstGeom>
        </p:spPr>
        <p:txBody>
          <a:bodyPr lIns="101849" tIns="50925" rIns="101849" bIns="50925"/>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8" name="Footer Placeholder 7"/>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49" tIns="50925" rIns="101849" bIns="50925"/>
          <a:lstStyle/>
          <a:p>
            <a:r>
              <a:rPr lang="en-US" smtClean="0"/>
              <a:t>Click to edit Master title style</a:t>
            </a:r>
            <a:endParaRPr lang="en-US"/>
          </a:p>
        </p:txBody>
      </p:sp>
      <p:sp>
        <p:nvSpPr>
          <p:cNvPr id="3" name="Date Placeholder 2"/>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4" name="Footer Placeholder 3"/>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3" name="Footer Placeholder 2"/>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49" tIns="50925" rIns="101849" bIns="50925"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a:prstGeom prst="rect">
            <a:avLst/>
          </a:prstGeom>
        </p:spPr>
        <p:txBody>
          <a:bodyPr lIns="101849" tIns="50925" rIns="101849" bIns="50925"/>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a:prstGeom prst="rect">
            <a:avLst/>
          </a:prstGeom>
        </p:spPr>
        <p:txBody>
          <a:bodyPr lIns="101849" tIns="50925" rIns="101849" bIns="50925"/>
          <a:lstStyle>
            <a:lvl1pPr marL="0" indent="0">
              <a:buNone/>
              <a:defRPr sz="1600"/>
            </a:lvl1pPr>
            <a:lvl2pPr marL="509245" indent="0">
              <a:buNone/>
              <a:defRPr sz="1300"/>
            </a:lvl2pPr>
            <a:lvl3pPr marL="1018493" indent="0">
              <a:buNone/>
              <a:defRPr sz="1100"/>
            </a:lvl3pPr>
            <a:lvl4pPr marL="1527738" indent="0">
              <a:buNone/>
              <a:defRPr sz="1000"/>
            </a:lvl4pPr>
            <a:lvl5pPr marL="2036984" indent="0">
              <a:buNone/>
              <a:defRPr sz="1000"/>
            </a:lvl5pPr>
            <a:lvl6pPr marL="2546231" indent="0">
              <a:buNone/>
              <a:defRPr sz="1000"/>
            </a:lvl6pPr>
            <a:lvl7pPr marL="3055476" indent="0">
              <a:buNone/>
              <a:defRPr sz="1000"/>
            </a:lvl7pPr>
            <a:lvl8pPr marL="3564722" indent="0">
              <a:buNone/>
              <a:defRPr sz="1000"/>
            </a:lvl8pPr>
            <a:lvl9pPr marL="407396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2"/>
            <a:ext cx="6035040" cy="642303"/>
          </a:xfrm>
          <a:prstGeom prst="rect">
            <a:avLst/>
          </a:prstGeom>
        </p:spPr>
        <p:txBody>
          <a:bodyPr lIns="101849" tIns="50925" rIns="101849" bIns="50925"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a:prstGeom prst="rect">
            <a:avLst/>
          </a:prstGeom>
        </p:spPr>
        <p:txBody>
          <a:bodyPr lIns="101849" tIns="50925" rIns="101849" bIns="50925"/>
          <a:lstStyle>
            <a:lvl1pPr marL="0" indent="0">
              <a:buNone/>
              <a:defRPr sz="3600"/>
            </a:lvl1pPr>
            <a:lvl2pPr marL="509245" indent="0">
              <a:buNone/>
              <a:defRPr sz="3100"/>
            </a:lvl2pPr>
            <a:lvl3pPr marL="1018493" indent="0">
              <a:buNone/>
              <a:defRPr sz="2700"/>
            </a:lvl3pPr>
            <a:lvl4pPr marL="1527738" indent="0">
              <a:buNone/>
              <a:defRPr sz="2200"/>
            </a:lvl4pPr>
            <a:lvl5pPr marL="2036984" indent="0">
              <a:buNone/>
              <a:defRPr sz="2200"/>
            </a:lvl5pPr>
            <a:lvl6pPr marL="2546231" indent="0">
              <a:buNone/>
              <a:defRPr sz="2200"/>
            </a:lvl6pPr>
            <a:lvl7pPr marL="3055476" indent="0">
              <a:buNone/>
              <a:defRPr sz="2200"/>
            </a:lvl7pPr>
            <a:lvl8pPr marL="3564722" indent="0">
              <a:buNone/>
              <a:defRPr sz="2200"/>
            </a:lvl8pPr>
            <a:lvl9pPr marL="4073969"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1517" y="6082985"/>
            <a:ext cx="6035040" cy="912177"/>
          </a:xfrm>
          <a:prstGeom prst="rect">
            <a:avLst/>
          </a:prstGeom>
        </p:spPr>
        <p:txBody>
          <a:bodyPr lIns="101849" tIns="50925" rIns="101849" bIns="50925"/>
          <a:lstStyle>
            <a:lvl1pPr marL="0" indent="0">
              <a:buNone/>
              <a:defRPr sz="1600"/>
            </a:lvl1pPr>
            <a:lvl2pPr marL="509245" indent="0">
              <a:buNone/>
              <a:defRPr sz="1300"/>
            </a:lvl2pPr>
            <a:lvl3pPr marL="1018493" indent="0">
              <a:buNone/>
              <a:defRPr sz="1100"/>
            </a:lvl3pPr>
            <a:lvl4pPr marL="1527738" indent="0">
              <a:buNone/>
              <a:defRPr sz="1000"/>
            </a:lvl4pPr>
            <a:lvl5pPr marL="2036984" indent="0">
              <a:buNone/>
              <a:defRPr sz="1000"/>
            </a:lvl5pPr>
            <a:lvl6pPr marL="2546231" indent="0">
              <a:buNone/>
              <a:defRPr sz="1000"/>
            </a:lvl6pPr>
            <a:lvl7pPr marL="3055476" indent="0">
              <a:buNone/>
              <a:defRPr sz="1000"/>
            </a:lvl7pPr>
            <a:lvl8pPr marL="3564722" indent="0">
              <a:buNone/>
              <a:defRPr sz="1000"/>
            </a:lvl8pPr>
            <a:lvl9pPr marL="407396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49" tIns="50925" rIns="101849" bIns="50925"/>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101849" tIns="50925" rIns="101849" bIns="50925"/>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49" tIns="50925" rIns="101849" bIns="50925"/>
          <a:lstStyle/>
          <a:p>
            <a:fld id="{F92B1AB0-CC2B-B645-BFEB-86A55FD310A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09245" rtl="0" eaLnBrk="1" latinLnBrk="0" hangingPunct="1">
        <a:spcBef>
          <a:spcPct val="0"/>
        </a:spcBef>
        <a:buNone/>
        <a:defRPr sz="4900" kern="1200">
          <a:solidFill>
            <a:schemeClr val="tx1"/>
          </a:solidFill>
          <a:latin typeface="+mj-lt"/>
          <a:ea typeface="+mj-ea"/>
          <a:cs typeface="+mj-cs"/>
        </a:defRPr>
      </a:lvl1pPr>
    </p:titleStyle>
    <p:bodyStyle>
      <a:lvl1pPr marL="381935" indent="-381935" algn="l" defTabSz="509245" rtl="0" eaLnBrk="1" latinLnBrk="0" hangingPunct="1">
        <a:spcBef>
          <a:spcPct val="20000"/>
        </a:spcBef>
        <a:buFont typeface="Arial"/>
        <a:buChar char="•"/>
        <a:defRPr sz="3600" kern="1200">
          <a:solidFill>
            <a:schemeClr val="tx1"/>
          </a:solidFill>
          <a:latin typeface="+mn-lt"/>
          <a:ea typeface="+mn-ea"/>
          <a:cs typeface="+mn-cs"/>
        </a:defRPr>
      </a:lvl1pPr>
      <a:lvl2pPr marL="827525" indent="-318279" algn="l" defTabSz="509245" rtl="0" eaLnBrk="1" latinLnBrk="0" hangingPunct="1">
        <a:spcBef>
          <a:spcPct val="20000"/>
        </a:spcBef>
        <a:buFont typeface="Arial"/>
        <a:buChar char="–"/>
        <a:defRPr sz="3100" kern="1200">
          <a:solidFill>
            <a:schemeClr val="tx1"/>
          </a:solidFill>
          <a:latin typeface="+mn-lt"/>
          <a:ea typeface="+mn-ea"/>
          <a:cs typeface="+mn-cs"/>
        </a:defRPr>
      </a:lvl2pPr>
      <a:lvl3pPr marL="1273114" indent="-254624" algn="l" defTabSz="509245" rtl="0" eaLnBrk="1" latinLnBrk="0" hangingPunct="1">
        <a:spcBef>
          <a:spcPct val="20000"/>
        </a:spcBef>
        <a:buFont typeface="Arial"/>
        <a:buChar char="•"/>
        <a:defRPr sz="2700" kern="1200">
          <a:solidFill>
            <a:schemeClr val="tx1"/>
          </a:solidFill>
          <a:latin typeface="+mn-lt"/>
          <a:ea typeface="+mn-ea"/>
          <a:cs typeface="+mn-cs"/>
        </a:defRPr>
      </a:lvl3pPr>
      <a:lvl4pPr marL="1782362" indent="-254624" algn="l" defTabSz="509245" rtl="0" eaLnBrk="1" latinLnBrk="0" hangingPunct="1">
        <a:spcBef>
          <a:spcPct val="20000"/>
        </a:spcBef>
        <a:buFont typeface="Arial"/>
        <a:buChar char="–"/>
        <a:defRPr sz="2200" kern="1200">
          <a:solidFill>
            <a:schemeClr val="tx1"/>
          </a:solidFill>
          <a:latin typeface="+mn-lt"/>
          <a:ea typeface="+mn-ea"/>
          <a:cs typeface="+mn-cs"/>
        </a:defRPr>
      </a:lvl4pPr>
      <a:lvl5pPr marL="2291607" indent="-254624" algn="l" defTabSz="509245" rtl="0" eaLnBrk="1" latinLnBrk="0" hangingPunct="1">
        <a:spcBef>
          <a:spcPct val="20000"/>
        </a:spcBef>
        <a:buFont typeface="Arial"/>
        <a:buChar char="»"/>
        <a:defRPr sz="2200" kern="1200">
          <a:solidFill>
            <a:schemeClr val="tx1"/>
          </a:solidFill>
          <a:latin typeface="+mn-lt"/>
          <a:ea typeface="+mn-ea"/>
          <a:cs typeface="+mn-cs"/>
        </a:defRPr>
      </a:lvl5pPr>
      <a:lvl6pPr marL="2800853" indent="-254624" algn="l" defTabSz="509245" rtl="0" eaLnBrk="1" latinLnBrk="0" hangingPunct="1">
        <a:spcBef>
          <a:spcPct val="20000"/>
        </a:spcBef>
        <a:buFont typeface="Arial"/>
        <a:buChar char="•"/>
        <a:defRPr sz="2200" kern="1200">
          <a:solidFill>
            <a:schemeClr val="tx1"/>
          </a:solidFill>
          <a:latin typeface="+mn-lt"/>
          <a:ea typeface="+mn-ea"/>
          <a:cs typeface="+mn-cs"/>
        </a:defRPr>
      </a:lvl6pPr>
      <a:lvl7pPr marL="3310100" indent="-254624" algn="l" defTabSz="509245" rtl="0" eaLnBrk="1" latinLnBrk="0" hangingPunct="1">
        <a:spcBef>
          <a:spcPct val="20000"/>
        </a:spcBef>
        <a:buFont typeface="Arial"/>
        <a:buChar char="•"/>
        <a:defRPr sz="2200" kern="1200">
          <a:solidFill>
            <a:schemeClr val="tx1"/>
          </a:solidFill>
          <a:latin typeface="+mn-lt"/>
          <a:ea typeface="+mn-ea"/>
          <a:cs typeface="+mn-cs"/>
        </a:defRPr>
      </a:lvl7pPr>
      <a:lvl8pPr marL="3819345" indent="-254624" algn="l" defTabSz="509245" rtl="0" eaLnBrk="1" latinLnBrk="0" hangingPunct="1">
        <a:spcBef>
          <a:spcPct val="20000"/>
        </a:spcBef>
        <a:buFont typeface="Arial"/>
        <a:buChar char="•"/>
        <a:defRPr sz="2200" kern="1200">
          <a:solidFill>
            <a:schemeClr val="tx1"/>
          </a:solidFill>
          <a:latin typeface="+mn-lt"/>
          <a:ea typeface="+mn-ea"/>
          <a:cs typeface="+mn-cs"/>
        </a:defRPr>
      </a:lvl8pPr>
      <a:lvl9pPr marL="4328591" indent="-254624" algn="l" defTabSz="50924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45" rtl="0" eaLnBrk="1" latinLnBrk="0" hangingPunct="1">
        <a:defRPr sz="2000" kern="1200">
          <a:solidFill>
            <a:schemeClr val="tx1"/>
          </a:solidFill>
          <a:latin typeface="+mn-lt"/>
          <a:ea typeface="+mn-ea"/>
          <a:cs typeface="+mn-cs"/>
        </a:defRPr>
      </a:lvl1pPr>
      <a:lvl2pPr marL="509245" algn="l" defTabSz="509245" rtl="0" eaLnBrk="1" latinLnBrk="0" hangingPunct="1">
        <a:defRPr sz="2000" kern="1200">
          <a:solidFill>
            <a:schemeClr val="tx1"/>
          </a:solidFill>
          <a:latin typeface="+mn-lt"/>
          <a:ea typeface="+mn-ea"/>
          <a:cs typeface="+mn-cs"/>
        </a:defRPr>
      </a:lvl2pPr>
      <a:lvl3pPr marL="1018493" algn="l" defTabSz="509245" rtl="0" eaLnBrk="1" latinLnBrk="0" hangingPunct="1">
        <a:defRPr sz="2000" kern="1200">
          <a:solidFill>
            <a:schemeClr val="tx1"/>
          </a:solidFill>
          <a:latin typeface="+mn-lt"/>
          <a:ea typeface="+mn-ea"/>
          <a:cs typeface="+mn-cs"/>
        </a:defRPr>
      </a:lvl3pPr>
      <a:lvl4pPr marL="1527738" algn="l" defTabSz="509245" rtl="0" eaLnBrk="1" latinLnBrk="0" hangingPunct="1">
        <a:defRPr sz="2000" kern="1200">
          <a:solidFill>
            <a:schemeClr val="tx1"/>
          </a:solidFill>
          <a:latin typeface="+mn-lt"/>
          <a:ea typeface="+mn-ea"/>
          <a:cs typeface="+mn-cs"/>
        </a:defRPr>
      </a:lvl4pPr>
      <a:lvl5pPr marL="2036984" algn="l" defTabSz="509245" rtl="0" eaLnBrk="1" latinLnBrk="0" hangingPunct="1">
        <a:defRPr sz="2000" kern="1200">
          <a:solidFill>
            <a:schemeClr val="tx1"/>
          </a:solidFill>
          <a:latin typeface="+mn-lt"/>
          <a:ea typeface="+mn-ea"/>
          <a:cs typeface="+mn-cs"/>
        </a:defRPr>
      </a:lvl5pPr>
      <a:lvl6pPr marL="2546231" algn="l" defTabSz="509245" rtl="0" eaLnBrk="1" latinLnBrk="0" hangingPunct="1">
        <a:defRPr sz="2000" kern="1200">
          <a:solidFill>
            <a:schemeClr val="tx1"/>
          </a:solidFill>
          <a:latin typeface="+mn-lt"/>
          <a:ea typeface="+mn-ea"/>
          <a:cs typeface="+mn-cs"/>
        </a:defRPr>
      </a:lvl6pPr>
      <a:lvl7pPr marL="3055476" algn="l" defTabSz="509245" rtl="0" eaLnBrk="1" latinLnBrk="0" hangingPunct="1">
        <a:defRPr sz="2000" kern="1200">
          <a:solidFill>
            <a:schemeClr val="tx1"/>
          </a:solidFill>
          <a:latin typeface="+mn-lt"/>
          <a:ea typeface="+mn-ea"/>
          <a:cs typeface="+mn-cs"/>
        </a:defRPr>
      </a:lvl7pPr>
      <a:lvl8pPr marL="3564722" algn="l" defTabSz="509245" rtl="0" eaLnBrk="1" latinLnBrk="0" hangingPunct="1">
        <a:defRPr sz="2000" kern="1200">
          <a:solidFill>
            <a:schemeClr val="tx1"/>
          </a:solidFill>
          <a:latin typeface="+mn-lt"/>
          <a:ea typeface="+mn-ea"/>
          <a:cs typeface="+mn-cs"/>
        </a:defRPr>
      </a:lvl8pPr>
      <a:lvl9pPr marL="4073969" algn="l" defTabSz="50924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41909" y="4326431"/>
            <a:ext cx="4821398" cy="2407285"/>
          </a:xfrm>
          <a:prstGeom prst="rect">
            <a:avLst/>
          </a:prstGeom>
        </p:spPr>
        <p:txBody>
          <a:bodyPr lIns="101882" tIns="50941" rIns="101882" bIns="50941"/>
          <a:lstStyle/>
          <a:p>
            <a:pPr marL="382059" indent="-382059" defTabSz="1018824" eaLnBrk="0">
              <a:spcBef>
                <a:spcPct val="20000"/>
              </a:spcBef>
              <a:defRPr/>
            </a:pPr>
            <a:r>
              <a:rPr lang="en-US" sz="2200" b="1" u="sng" kern="0" dirty="0"/>
              <a:t>Approach</a:t>
            </a:r>
          </a:p>
          <a:p>
            <a:pPr marL="382059" indent="-382059" defTabSz="1018824" eaLnBrk="0">
              <a:spcBef>
                <a:spcPct val="20000"/>
              </a:spcBef>
              <a:buFontTx/>
              <a:buChar char="•"/>
              <a:defRPr/>
            </a:pPr>
            <a:r>
              <a:rPr lang="en-US" sz="1600" kern="0" dirty="0" smtClean="0">
                <a:solidFill>
                  <a:srgbClr val="0070C0"/>
                </a:solidFill>
                <a:latin typeface="Times New Roman" panose="02020603050405020304" pitchFamily="18" charset="0"/>
                <a:cs typeface="Times New Roman" panose="02020603050405020304" pitchFamily="18" charset="0"/>
              </a:rPr>
              <a:t>Community Earth System Model version 1 (CESM1) with 1 degree resolution is our tool.</a:t>
            </a:r>
          </a:p>
          <a:p>
            <a:pPr marL="382059" indent="-382059" defTabSz="1018824" eaLnBrk="0">
              <a:spcBef>
                <a:spcPct val="20000"/>
              </a:spcBef>
              <a:buFontTx/>
              <a:buChar char="•"/>
              <a:defRPr/>
            </a:pPr>
            <a:r>
              <a:rPr lang="en-US" sz="1600" kern="0" dirty="0" smtClean="0">
                <a:solidFill>
                  <a:srgbClr val="0070C0"/>
                </a:solidFill>
                <a:latin typeface="Times New Roman" panose="02020603050405020304" pitchFamily="18" charset="0"/>
                <a:cs typeface="Times New Roman" panose="02020603050405020304" pitchFamily="18" charset="0"/>
              </a:rPr>
              <a:t>1800-hundred year 1850 preindustrial control run</a:t>
            </a:r>
          </a:p>
          <a:p>
            <a:pPr marL="382059" indent="-382059" defTabSz="1018824" eaLnBrk="0">
              <a:spcBef>
                <a:spcPct val="20000"/>
              </a:spcBef>
              <a:buFontTx/>
              <a:buChar char="•"/>
              <a:defRPr/>
            </a:pPr>
            <a:r>
              <a:rPr lang="en-US" sz="1600" kern="0" dirty="0" smtClean="0">
                <a:solidFill>
                  <a:srgbClr val="0070C0"/>
                </a:solidFill>
                <a:latin typeface="Times New Roman" panose="02020603050405020304" pitchFamily="18" charset="0"/>
                <a:cs typeface="Times New Roman" panose="02020603050405020304" pitchFamily="18" charset="0"/>
              </a:rPr>
              <a:t>40 member ensemble simulations with time-evolving 20</a:t>
            </a:r>
            <a:r>
              <a:rPr lang="en-US" sz="1600" kern="0" baseline="30000" dirty="0" smtClean="0">
                <a:solidFill>
                  <a:srgbClr val="0070C0"/>
                </a:solidFill>
                <a:latin typeface="Times New Roman" panose="02020603050405020304" pitchFamily="18" charset="0"/>
                <a:cs typeface="Times New Roman" panose="02020603050405020304" pitchFamily="18" charset="0"/>
              </a:rPr>
              <a:t>th</a:t>
            </a:r>
            <a:r>
              <a:rPr lang="en-US" sz="1600" kern="0" dirty="0" smtClean="0">
                <a:solidFill>
                  <a:srgbClr val="0070C0"/>
                </a:solidFill>
                <a:latin typeface="Times New Roman" panose="02020603050405020304" pitchFamily="18" charset="0"/>
                <a:cs typeface="Times New Roman" panose="02020603050405020304" pitchFamily="18" charset="0"/>
              </a:rPr>
              <a:t> century all known </a:t>
            </a:r>
            <a:r>
              <a:rPr lang="en-US" sz="1600" kern="0" dirty="0" err="1" smtClean="0">
                <a:solidFill>
                  <a:srgbClr val="0070C0"/>
                </a:solidFill>
                <a:latin typeface="Times New Roman" panose="02020603050405020304" pitchFamily="18" charset="0"/>
                <a:cs typeface="Times New Roman" panose="02020603050405020304" pitchFamily="18" charset="0"/>
              </a:rPr>
              <a:t>forcings</a:t>
            </a:r>
            <a:r>
              <a:rPr lang="en-US" sz="1600" kern="0" dirty="0" smtClean="0">
                <a:solidFill>
                  <a:srgbClr val="0070C0"/>
                </a:solidFill>
                <a:latin typeface="Times New Roman" panose="02020603050405020304" pitchFamily="18" charset="0"/>
                <a:cs typeface="Times New Roman" panose="02020603050405020304" pitchFamily="18" charset="0"/>
              </a:rPr>
              <a:t> (1920-2005), and RCP8.5 </a:t>
            </a:r>
            <a:r>
              <a:rPr lang="en-US" sz="1600" kern="0" dirty="0" err="1" smtClean="0">
                <a:solidFill>
                  <a:srgbClr val="0070C0"/>
                </a:solidFill>
                <a:latin typeface="Times New Roman" panose="02020603050405020304" pitchFamily="18" charset="0"/>
                <a:cs typeface="Times New Roman" panose="02020603050405020304" pitchFamily="18" charset="0"/>
              </a:rPr>
              <a:t>forcings</a:t>
            </a:r>
            <a:r>
              <a:rPr lang="en-US" sz="1600" kern="0" dirty="0" smtClean="0">
                <a:solidFill>
                  <a:srgbClr val="0070C0"/>
                </a:solidFill>
                <a:latin typeface="Times New Roman" panose="02020603050405020304" pitchFamily="18" charset="0"/>
                <a:cs typeface="Times New Roman" panose="02020603050405020304" pitchFamily="18" charset="0"/>
              </a:rPr>
              <a:t> (2006-2013).</a:t>
            </a:r>
          </a:p>
          <a:p>
            <a:pPr marL="382059" indent="-382059" defTabSz="1018824" eaLnBrk="0">
              <a:spcBef>
                <a:spcPct val="20000"/>
              </a:spcBef>
              <a:buFontTx/>
              <a:buChar char="•"/>
              <a:defRPr/>
            </a:pPr>
            <a:r>
              <a:rPr lang="en-US" sz="1600" kern="0" dirty="0" smtClean="0">
                <a:solidFill>
                  <a:srgbClr val="0070C0"/>
                </a:solidFill>
                <a:latin typeface="Times New Roman" panose="02020603050405020304" pitchFamily="18" charset="0"/>
                <a:cs typeface="Times New Roman" panose="02020603050405020304" pitchFamily="18" charset="0"/>
              </a:rPr>
              <a:t>Climate modes: IPO and AMO </a:t>
            </a:r>
          </a:p>
          <a:p>
            <a:pPr marL="382059" indent="-382059" defTabSz="1018824" eaLnBrk="0">
              <a:spcBef>
                <a:spcPct val="20000"/>
              </a:spcBef>
              <a:buFontTx/>
              <a:buChar char="•"/>
              <a:defRPr/>
            </a:pPr>
            <a:r>
              <a:rPr lang="en-US" sz="1600" kern="0" dirty="0" smtClean="0">
                <a:solidFill>
                  <a:srgbClr val="0070C0"/>
                </a:solidFill>
                <a:latin typeface="Times New Roman" panose="02020603050405020304" pitchFamily="18" charset="0"/>
                <a:cs typeface="Times New Roman" panose="02020603050405020304" pitchFamily="18" charset="0"/>
              </a:rPr>
              <a:t>East Asia summer rainfall</a:t>
            </a:r>
            <a:endParaRPr lang="en-US" sz="1600" kern="0" dirty="0">
              <a:solidFill>
                <a:srgbClr val="0070C0"/>
              </a:solidFill>
            </a:endParaRPr>
          </a:p>
        </p:txBody>
      </p:sp>
      <p:sp>
        <p:nvSpPr>
          <p:cNvPr id="3" name="Rectangle 11"/>
          <p:cNvSpPr txBox="1">
            <a:spLocks noChangeArrowheads="1"/>
          </p:cNvSpPr>
          <p:nvPr/>
        </p:nvSpPr>
        <p:spPr>
          <a:xfrm>
            <a:off x="4861560" y="4312162"/>
            <a:ext cx="5113020" cy="2392892"/>
          </a:xfrm>
          <a:prstGeom prst="rect">
            <a:avLst/>
          </a:prstGeom>
        </p:spPr>
        <p:txBody>
          <a:bodyPr lIns="101882" tIns="50941" rIns="101882" bIns="50941"/>
          <a:lstStyle/>
          <a:p>
            <a:pPr marL="382059" indent="-382059" defTabSz="1018824" eaLnBrk="0">
              <a:spcBef>
                <a:spcPct val="20000"/>
              </a:spcBef>
              <a:defRPr/>
            </a:pPr>
            <a:r>
              <a:rPr lang="en-US" sz="2200" b="1" u="sng" kern="0" dirty="0" smtClean="0"/>
              <a:t>Impact</a:t>
            </a:r>
          </a:p>
          <a:p>
            <a:pPr marL="285750" indent="-285750">
              <a:buFont typeface="Arial" panose="020B0604020202020204" pitchFamily="34" charset="0"/>
              <a:buChar char="•"/>
            </a:pPr>
            <a:r>
              <a:rPr lang="en-US" sz="1600" kern="0" dirty="0" smtClean="0">
                <a:solidFill>
                  <a:srgbClr val="0070C0"/>
                </a:solidFill>
                <a:latin typeface="Times New Roman" panose="02020603050405020304" pitchFamily="18" charset="0"/>
                <a:cs typeface="Times New Roman" panose="02020603050405020304" pitchFamily="18" charset="0"/>
              </a:rPr>
              <a:t>Our results show that IPO is primarily an internal ocean mode, but AMO is an internal ocean mode with significant modulation from external </a:t>
            </a:r>
            <a:r>
              <a:rPr lang="en-US" sz="1600" kern="0" dirty="0" err="1" smtClean="0">
                <a:solidFill>
                  <a:srgbClr val="0070C0"/>
                </a:solidFill>
                <a:latin typeface="Times New Roman" panose="02020603050405020304" pitchFamily="18" charset="0"/>
                <a:cs typeface="Times New Roman" panose="02020603050405020304" pitchFamily="18" charset="0"/>
              </a:rPr>
              <a:t>forcings</a:t>
            </a:r>
            <a:r>
              <a:rPr lang="en-US" sz="1600" kern="0" dirty="0" smtClean="0">
                <a:solidFill>
                  <a:srgbClr val="0070C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kern="0" dirty="0" smtClean="0">
                <a:solidFill>
                  <a:srgbClr val="0070C0"/>
                </a:solidFill>
                <a:latin typeface="Times New Roman" panose="02020603050405020304" pitchFamily="18" charset="0"/>
                <a:cs typeface="Times New Roman" panose="02020603050405020304" pitchFamily="18" charset="0"/>
              </a:rPr>
              <a:t>CESM1 can simulate the observed relationship between IPO and East Asian summer rainfall well in both preindustrial control and 20</a:t>
            </a:r>
            <a:r>
              <a:rPr lang="en-US" sz="1600" kern="0" baseline="30000" dirty="0" smtClean="0">
                <a:solidFill>
                  <a:srgbClr val="0070C0"/>
                </a:solidFill>
                <a:latin typeface="Times New Roman" panose="02020603050405020304" pitchFamily="18" charset="0"/>
                <a:cs typeface="Times New Roman" panose="02020603050405020304" pitchFamily="18" charset="0"/>
              </a:rPr>
              <a:t>th</a:t>
            </a:r>
            <a:r>
              <a:rPr lang="en-US" sz="1600" kern="0" dirty="0" smtClean="0">
                <a:solidFill>
                  <a:srgbClr val="0070C0"/>
                </a:solidFill>
                <a:latin typeface="Times New Roman" panose="02020603050405020304" pitchFamily="18" charset="0"/>
                <a:cs typeface="Times New Roman" panose="02020603050405020304" pitchFamily="18" charset="0"/>
              </a:rPr>
              <a:t> century ensemble, but could not simulate the time evolution of IPO in 20</a:t>
            </a:r>
            <a:r>
              <a:rPr lang="en-US" sz="1600" kern="0" baseline="30000" dirty="0" smtClean="0">
                <a:solidFill>
                  <a:srgbClr val="0070C0"/>
                </a:solidFill>
                <a:latin typeface="Times New Roman" panose="02020603050405020304" pitchFamily="18" charset="0"/>
                <a:cs typeface="Times New Roman" panose="02020603050405020304" pitchFamily="18" charset="0"/>
              </a:rPr>
              <a:t>th</a:t>
            </a:r>
            <a:r>
              <a:rPr lang="en-US" sz="1600" kern="0" dirty="0" smtClean="0">
                <a:solidFill>
                  <a:srgbClr val="0070C0"/>
                </a:solidFill>
                <a:latin typeface="Times New Roman" panose="02020603050405020304" pitchFamily="18" charset="0"/>
                <a:cs typeface="Times New Roman" panose="02020603050405020304" pitchFamily="18" charset="0"/>
              </a:rPr>
              <a:t> century. Although CESM1 failed to simulate the relationship of AMO and east Asia summer rainfall in the control, it does for the 20</a:t>
            </a:r>
            <a:r>
              <a:rPr lang="en-US" sz="1600" kern="0" baseline="30000" dirty="0" smtClean="0">
                <a:solidFill>
                  <a:srgbClr val="0070C0"/>
                </a:solidFill>
                <a:latin typeface="Times New Roman" panose="02020603050405020304" pitchFamily="18" charset="0"/>
                <a:cs typeface="Times New Roman" panose="02020603050405020304" pitchFamily="18" charset="0"/>
              </a:rPr>
              <a:t>th</a:t>
            </a:r>
            <a:r>
              <a:rPr lang="en-US" sz="1600" kern="0" dirty="0" smtClean="0">
                <a:solidFill>
                  <a:srgbClr val="0070C0"/>
                </a:solidFill>
                <a:latin typeface="Times New Roman" panose="02020603050405020304" pitchFamily="18" charset="0"/>
                <a:cs typeface="Times New Roman" panose="02020603050405020304" pitchFamily="18" charset="0"/>
              </a:rPr>
              <a:t> century.</a:t>
            </a:r>
            <a:endParaRPr lang="en-US" sz="1600" kern="0" dirty="0">
              <a:solidFill>
                <a:srgbClr val="0070C0"/>
              </a:solidFill>
              <a:latin typeface="Times New Roman" panose="02020603050405020304" pitchFamily="18" charset="0"/>
              <a:cs typeface="Times New Roman" panose="02020603050405020304" pitchFamily="18" charset="0"/>
            </a:endParaRPr>
          </a:p>
        </p:txBody>
      </p:sp>
      <p:sp>
        <p:nvSpPr>
          <p:cNvPr id="4" name="Text Box 12"/>
          <p:cNvSpPr txBox="1">
            <a:spLocks noChangeArrowheads="1"/>
          </p:cNvSpPr>
          <p:nvPr/>
        </p:nvSpPr>
        <p:spPr bwMode="auto">
          <a:xfrm>
            <a:off x="10250" y="829175"/>
            <a:ext cx="4822408" cy="3542280"/>
          </a:xfrm>
          <a:prstGeom prst="rect">
            <a:avLst/>
          </a:prstGeom>
          <a:noFill/>
          <a:ln w="6350">
            <a:noFill/>
            <a:miter lim="800000"/>
            <a:headEnd/>
            <a:tailEnd/>
          </a:ln>
          <a:effectLst/>
        </p:spPr>
        <p:txBody>
          <a:bodyPr wrap="square" lIns="101882" tIns="50941" rIns="101882" bIns="50941">
            <a:spAutoFit/>
          </a:bodyPr>
          <a:lstStyle/>
          <a:p>
            <a:pPr>
              <a:defRPr/>
            </a:pPr>
            <a:r>
              <a:rPr lang="en-US" sz="2200" b="1" u="sng" dirty="0" smtClean="0">
                <a:solidFill>
                  <a:srgbClr val="000000"/>
                </a:solidFill>
              </a:rPr>
              <a:t>Objective</a:t>
            </a:r>
          </a:p>
          <a:p>
            <a:r>
              <a:rPr lang="en-US" sz="1550" dirty="0" smtClean="0">
                <a:solidFill>
                  <a:srgbClr val="0070C0"/>
                </a:solidFill>
              </a:rPr>
              <a:t>The </a:t>
            </a:r>
            <a:r>
              <a:rPr lang="en-US" sz="1550" dirty="0" err="1">
                <a:solidFill>
                  <a:srgbClr val="0070C0"/>
                </a:solidFill>
              </a:rPr>
              <a:t>interdecadal</a:t>
            </a:r>
            <a:r>
              <a:rPr lang="en-US" sz="1550" dirty="0">
                <a:solidFill>
                  <a:srgbClr val="0070C0"/>
                </a:solidFill>
              </a:rPr>
              <a:t> oceanic variabilities can be generated from both internal and external processes, and these variabilities can significantly modulate our climate on global and regional scale, such as the warming slowdown in the early 21</a:t>
            </a:r>
            <a:r>
              <a:rPr lang="en-US" sz="1550" baseline="30000" dirty="0">
                <a:solidFill>
                  <a:srgbClr val="0070C0"/>
                </a:solidFill>
              </a:rPr>
              <a:t>st</a:t>
            </a:r>
            <a:r>
              <a:rPr lang="en-US" sz="1550" dirty="0">
                <a:solidFill>
                  <a:srgbClr val="0070C0"/>
                </a:solidFill>
              </a:rPr>
              <a:t> century, and the rainfall in East Asia</a:t>
            </a:r>
            <a:r>
              <a:rPr lang="en-US" sz="1550" dirty="0" smtClean="0">
                <a:solidFill>
                  <a:srgbClr val="0070C0"/>
                </a:solidFill>
              </a:rPr>
              <a:t>. Here, </a:t>
            </a:r>
            <a:r>
              <a:rPr lang="en-US" sz="1550" dirty="0">
                <a:solidFill>
                  <a:srgbClr val="0070C0"/>
                </a:solidFill>
              </a:rPr>
              <a:t>we </a:t>
            </a:r>
            <a:r>
              <a:rPr lang="en-US" sz="1550" dirty="0" smtClean="0">
                <a:solidFill>
                  <a:srgbClr val="0070C0"/>
                </a:solidFill>
              </a:rPr>
              <a:t>study whether </a:t>
            </a:r>
            <a:r>
              <a:rPr lang="en-US" sz="1550" dirty="0">
                <a:solidFill>
                  <a:srgbClr val="0070C0"/>
                </a:solidFill>
              </a:rPr>
              <a:t>the </a:t>
            </a:r>
            <a:r>
              <a:rPr lang="en-US" sz="1550" dirty="0" err="1">
                <a:solidFill>
                  <a:srgbClr val="0070C0"/>
                </a:solidFill>
              </a:rPr>
              <a:t>Interdecadal</a:t>
            </a:r>
            <a:r>
              <a:rPr lang="en-US" sz="1550" dirty="0">
                <a:solidFill>
                  <a:srgbClr val="0070C0"/>
                </a:solidFill>
              </a:rPr>
              <a:t> Pacific Oscillation (IPO) </a:t>
            </a:r>
            <a:r>
              <a:rPr lang="en-US" sz="1550" dirty="0" smtClean="0">
                <a:solidFill>
                  <a:srgbClr val="0070C0"/>
                </a:solidFill>
              </a:rPr>
              <a:t>and </a:t>
            </a:r>
            <a:r>
              <a:rPr lang="en-US" sz="1550" dirty="0">
                <a:solidFill>
                  <a:srgbClr val="0070C0"/>
                </a:solidFill>
              </a:rPr>
              <a:t>the Atlantic </a:t>
            </a:r>
            <a:r>
              <a:rPr lang="en-US" sz="1550" dirty="0" err="1">
                <a:solidFill>
                  <a:srgbClr val="0070C0"/>
                </a:solidFill>
              </a:rPr>
              <a:t>Multidecadal</a:t>
            </a:r>
            <a:r>
              <a:rPr lang="en-US" sz="1550" dirty="0">
                <a:solidFill>
                  <a:srgbClr val="0070C0"/>
                </a:solidFill>
              </a:rPr>
              <a:t> Oscillation (AMO) </a:t>
            </a:r>
            <a:r>
              <a:rPr lang="en-US" sz="1550" dirty="0" smtClean="0">
                <a:solidFill>
                  <a:srgbClr val="0070C0"/>
                </a:solidFill>
              </a:rPr>
              <a:t>are primarily </a:t>
            </a:r>
            <a:r>
              <a:rPr lang="en-US" sz="1550" dirty="0">
                <a:solidFill>
                  <a:srgbClr val="0070C0"/>
                </a:solidFill>
              </a:rPr>
              <a:t>internally generated oceanic variability, </a:t>
            </a:r>
            <a:r>
              <a:rPr lang="en-US" sz="1550" dirty="0" smtClean="0">
                <a:solidFill>
                  <a:srgbClr val="0070C0"/>
                </a:solidFill>
              </a:rPr>
              <a:t>or </a:t>
            </a:r>
            <a:r>
              <a:rPr lang="en-US" sz="1550" dirty="0">
                <a:solidFill>
                  <a:srgbClr val="0070C0"/>
                </a:solidFill>
              </a:rPr>
              <a:t>oceanic variability generated by internal oceanic processes and modulated by external </a:t>
            </a:r>
            <a:r>
              <a:rPr lang="en-US" sz="1550" dirty="0" err="1" smtClean="0">
                <a:solidFill>
                  <a:srgbClr val="0070C0"/>
                </a:solidFill>
              </a:rPr>
              <a:t>forcings</a:t>
            </a:r>
            <a:r>
              <a:rPr lang="en-US" sz="1550" dirty="0" smtClean="0">
                <a:solidFill>
                  <a:srgbClr val="0070C0"/>
                </a:solidFill>
              </a:rPr>
              <a:t>. We further study how these mode variability will affect the East Asia summer rainfall.</a:t>
            </a:r>
            <a:endParaRPr lang="en-US" sz="155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34116" y="7170160"/>
            <a:ext cx="10016620" cy="533764"/>
          </a:xfrm>
          <a:prstGeom prst="rect">
            <a:avLst/>
          </a:prstGeom>
          <a:noFill/>
          <a:ln w="9525">
            <a:noFill/>
            <a:miter lim="800000"/>
            <a:headEnd/>
            <a:tailEnd/>
          </a:ln>
        </p:spPr>
        <p:txBody>
          <a:bodyPr wrap="square" lIns="101882" tIns="50941" rIns="101882" bIns="50941">
            <a:spAutoFit/>
          </a:bodyPr>
          <a:lstStyle/>
          <a:p>
            <a:r>
              <a:rPr lang="en-US" sz="1400"/>
              <a:t>Si, D. and </a:t>
            </a:r>
            <a:r>
              <a:rPr lang="en-US" sz="1400" b="1"/>
              <a:t>A. Hu</a:t>
            </a:r>
            <a:r>
              <a:rPr lang="en-US" sz="1400"/>
              <a:t>, 2017: </a:t>
            </a:r>
            <a:r>
              <a:rPr lang="en-US" sz="1400" b="1"/>
              <a:t>Internally generated and externally forced multidecadal oceanic modes and their influence on the summer rainfall over East Asia</a:t>
            </a:r>
            <a:r>
              <a:rPr lang="en-US" sz="1400"/>
              <a:t>. </a:t>
            </a:r>
            <a:r>
              <a:rPr lang="en-US" sz="1400" i="1"/>
              <a:t>J.Climate</a:t>
            </a:r>
            <a:r>
              <a:rPr lang="en-US" sz="1400"/>
              <a:t>. doi:10.1175/JCLI-D-17-0065.1, in press.</a:t>
            </a:r>
            <a:endParaRPr lang="en-US" sz="1400" dirty="0">
              <a:solidFill>
                <a:srgbClr val="000000"/>
              </a:solidFill>
              <a:latin typeface="Comic Sans MS" panose="030F0702030302020204" pitchFamily="66" charset="0"/>
            </a:endParaRPr>
          </a:p>
        </p:txBody>
      </p:sp>
      <p:sp>
        <p:nvSpPr>
          <p:cNvPr id="6" name="Rectangle 6"/>
          <p:cNvSpPr>
            <a:spLocks noChangeArrowheads="1"/>
          </p:cNvSpPr>
          <p:nvPr/>
        </p:nvSpPr>
        <p:spPr bwMode="auto">
          <a:xfrm>
            <a:off x="0" y="28447"/>
            <a:ext cx="9974579" cy="841541"/>
          </a:xfrm>
          <a:prstGeom prst="rect">
            <a:avLst/>
          </a:prstGeom>
          <a:noFill/>
          <a:ln w="9525">
            <a:noFill/>
            <a:miter lim="800000"/>
            <a:headEnd/>
            <a:tailEnd/>
          </a:ln>
        </p:spPr>
        <p:txBody>
          <a:bodyPr wrap="square" lIns="101882" tIns="50941" rIns="101882" bIns="50941" anchor="ctr">
            <a:spAutoFit/>
          </a:bodyPr>
          <a:lstStyle/>
          <a:p>
            <a:r>
              <a:rPr lang="en-US" sz="2400" b="1" dirty="0"/>
              <a:t>Internally generated and externally forced </a:t>
            </a:r>
            <a:r>
              <a:rPr lang="en-US" sz="2400" b="1" dirty="0" err="1"/>
              <a:t>multidecadal</a:t>
            </a:r>
            <a:r>
              <a:rPr lang="en-US" sz="2400" b="1" dirty="0"/>
              <a:t> oceanic modes and their influence on the summer rainfall over East </a:t>
            </a:r>
            <a:r>
              <a:rPr lang="en-US" sz="2400" b="1" dirty="0" smtClean="0"/>
              <a:t>Asia</a:t>
            </a:r>
            <a:endParaRPr lang="en-US" sz="2400" dirty="0"/>
          </a:p>
        </p:txBody>
      </p:sp>
      <p:sp>
        <p:nvSpPr>
          <p:cNvPr id="8" name="Rectangle 10"/>
          <p:cNvSpPr>
            <a:spLocks noChangeArrowheads="1"/>
          </p:cNvSpPr>
          <p:nvPr/>
        </p:nvSpPr>
        <p:spPr bwMode="auto">
          <a:xfrm>
            <a:off x="38403" y="7170160"/>
            <a:ext cx="9978149" cy="560200"/>
          </a:xfrm>
          <a:prstGeom prst="rect">
            <a:avLst/>
          </a:prstGeom>
          <a:noFill/>
          <a:ln w="28575" algn="ctr">
            <a:solidFill>
              <a:schemeClr val="tx1"/>
            </a:solidFill>
            <a:round/>
            <a:headEnd/>
            <a:tailEnd/>
          </a:ln>
        </p:spPr>
        <p:txBody>
          <a:bodyPr lIns="101882" tIns="50941" rIns="101882" bIns="50941"/>
          <a:lstStyle/>
          <a:p>
            <a:endParaRPr lang="en-US"/>
          </a:p>
        </p:txBody>
      </p:sp>
      <p:sp>
        <p:nvSpPr>
          <p:cNvPr id="9" name="Line 13"/>
          <p:cNvSpPr>
            <a:spLocks noChangeShapeType="1"/>
          </p:cNvSpPr>
          <p:nvPr/>
        </p:nvSpPr>
        <p:spPr bwMode="auto">
          <a:xfrm>
            <a:off x="192087" y="4368766"/>
            <a:ext cx="9614853" cy="1799"/>
          </a:xfrm>
          <a:prstGeom prst="line">
            <a:avLst/>
          </a:prstGeom>
          <a:noFill/>
          <a:ln w="36720">
            <a:solidFill>
              <a:srgbClr val="BADAFF"/>
            </a:solidFill>
            <a:round/>
            <a:headEnd/>
            <a:tailEnd/>
          </a:ln>
        </p:spPr>
        <p:txBody>
          <a:bodyPr lIns="101882" tIns="50941" rIns="101882" bIns="50941"/>
          <a:lstStyle/>
          <a:p>
            <a:endParaRPr lang="en-US"/>
          </a:p>
        </p:txBody>
      </p:sp>
      <p:sp>
        <p:nvSpPr>
          <p:cNvPr id="10" name="Line 12"/>
          <p:cNvSpPr>
            <a:spLocks noChangeShapeType="1"/>
          </p:cNvSpPr>
          <p:nvPr/>
        </p:nvSpPr>
        <p:spPr bwMode="auto">
          <a:xfrm>
            <a:off x="4842908" y="836348"/>
            <a:ext cx="20399" cy="6260906"/>
          </a:xfrm>
          <a:prstGeom prst="line">
            <a:avLst/>
          </a:prstGeom>
          <a:noFill/>
          <a:ln w="36720">
            <a:solidFill>
              <a:srgbClr val="BADAFF"/>
            </a:solidFill>
            <a:round/>
            <a:headEnd/>
            <a:tailEnd/>
          </a:ln>
        </p:spPr>
        <p:txBody>
          <a:bodyPr lIns="101882" tIns="50941" rIns="101882" bIns="50941"/>
          <a:lstStyle/>
          <a:p>
            <a:endParaRPr lang="en-US"/>
          </a:p>
        </p:txBody>
      </p:sp>
      <p:pic>
        <p:nvPicPr>
          <p:cNvPr id="13"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909383" y="831048"/>
            <a:ext cx="3752436" cy="3453877"/>
          </a:xfrm>
          <a:prstGeom prst="rect">
            <a:avLst/>
          </a:prstGeom>
          <a:noFill/>
          <a:ln>
            <a:noFill/>
          </a:ln>
        </p:spPr>
      </p:pic>
      <p:sp>
        <p:nvSpPr>
          <p:cNvPr id="11" name="Rectangle 10"/>
          <p:cNvSpPr/>
          <p:nvPr/>
        </p:nvSpPr>
        <p:spPr>
          <a:xfrm>
            <a:off x="8621663" y="836347"/>
            <a:ext cx="1462244" cy="3539430"/>
          </a:xfrm>
          <a:prstGeom prst="rect">
            <a:avLst/>
          </a:prstGeom>
        </p:spPr>
        <p:txBody>
          <a:bodyPr wrap="square">
            <a:spAutoFit/>
          </a:bodyPr>
          <a:lstStyle/>
          <a:p>
            <a:r>
              <a:rPr lang="en-US" sz="1400" b="1" dirty="0" smtClean="0">
                <a:solidFill>
                  <a:srgbClr val="FF0000"/>
                </a:solidFill>
                <a:latin typeface="Times New Roman" panose="02020603050405020304" pitchFamily="18" charset="0"/>
                <a:ea typeface="SimSun" panose="02010600030101010101" pitchFamily="2" charset="-122"/>
              </a:rPr>
              <a:t>Figure 1. </a:t>
            </a:r>
            <a:r>
              <a:rPr lang="en-US" sz="1400" dirty="0" smtClean="0">
                <a:solidFill>
                  <a:srgbClr val="FF0000"/>
                </a:solidFill>
                <a:latin typeface="Times New Roman" panose="02020603050405020304" pitchFamily="18" charset="0"/>
                <a:ea typeface="SimSun" panose="02010600030101010101" pitchFamily="2" charset="-122"/>
              </a:rPr>
              <a:t>Composite </a:t>
            </a:r>
            <a:r>
              <a:rPr lang="en-US" sz="1400" dirty="0">
                <a:solidFill>
                  <a:srgbClr val="FF0000"/>
                </a:solidFill>
                <a:latin typeface="Times New Roman" panose="02020603050405020304" pitchFamily="18" charset="0"/>
                <a:ea typeface="SimSun" panose="02010600030101010101" pitchFamily="2" charset="-122"/>
              </a:rPr>
              <a:t>summer rainfall anomalies over East Asia for warm and cold phases of IPO and AMO in the control run. (</a:t>
            </a:r>
            <a:r>
              <a:rPr lang="en-US" sz="1400" b="1" dirty="0">
                <a:solidFill>
                  <a:srgbClr val="FF0000"/>
                </a:solidFill>
                <a:latin typeface="Times New Roman" panose="02020603050405020304" pitchFamily="18" charset="0"/>
                <a:ea typeface="SimSun" panose="02010600030101010101" pitchFamily="2" charset="-122"/>
              </a:rPr>
              <a:t>a</a:t>
            </a:r>
            <a:r>
              <a:rPr lang="en-US" sz="1400" dirty="0">
                <a:solidFill>
                  <a:srgbClr val="FF0000"/>
                </a:solidFill>
                <a:latin typeface="Times New Roman" panose="02020603050405020304" pitchFamily="18" charset="0"/>
                <a:ea typeface="SimSun" panose="02010600030101010101" pitchFamily="2" charset="-122"/>
              </a:rPr>
              <a:t>) warm IPO, warm AMO; (</a:t>
            </a:r>
            <a:r>
              <a:rPr lang="en-US" sz="1400" b="1" dirty="0">
                <a:solidFill>
                  <a:srgbClr val="FF0000"/>
                </a:solidFill>
                <a:latin typeface="Times New Roman" panose="02020603050405020304" pitchFamily="18" charset="0"/>
                <a:ea typeface="SimSun" panose="02010600030101010101" pitchFamily="2" charset="-122"/>
              </a:rPr>
              <a:t>b</a:t>
            </a:r>
            <a:r>
              <a:rPr lang="en-US" sz="1400" dirty="0">
                <a:solidFill>
                  <a:srgbClr val="FF0000"/>
                </a:solidFill>
                <a:latin typeface="Times New Roman" panose="02020603050405020304" pitchFamily="18" charset="0"/>
                <a:ea typeface="SimSun" panose="02010600030101010101" pitchFamily="2" charset="-122"/>
              </a:rPr>
              <a:t>) cold IPO, warm AMO; (</a:t>
            </a:r>
            <a:r>
              <a:rPr lang="en-US" sz="1400" b="1" dirty="0">
                <a:solidFill>
                  <a:srgbClr val="FF0000"/>
                </a:solidFill>
                <a:latin typeface="Times New Roman" panose="02020603050405020304" pitchFamily="18" charset="0"/>
                <a:ea typeface="SimSun" panose="02010600030101010101" pitchFamily="2" charset="-122"/>
              </a:rPr>
              <a:t>c</a:t>
            </a:r>
            <a:r>
              <a:rPr lang="en-US" sz="1400" dirty="0">
                <a:solidFill>
                  <a:srgbClr val="FF0000"/>
                </a:solidFill>
                <a:latin typeface="Times New Roman" panose="02020603050405020304" pitchFamily="18" charset="0"/>
                <a:ea typeface="SimSun" panose="02010600030101010101" pitchFamily="2" charset="-122"/>
              </a:rPr>
              <a:t>) warm IPO, cold AMO; (</a:t>
            </a:r>
            <a:r>
              <a:rPr lang="en-US" sz="1400" b="1" dirty="0">
                <a:solidFill>
                  <a:srgbClr val="FF0000"/>
                </a:solidFill>
                <a:latin typeface="Times New Roman" panose="02020603050405020304" pitchFamily="18" charset="0"/>
                <a:ea typeface="SimSun" panose="02010600030101010101" pitchFamily="2" charset="-122"/>
              </a:rPr>
              <a:t>d</a:t>
            </a:r>
            <a:r>
              <a:rPr lang="en-US" sz="1400" dirty="0">
                <a:solidFill>
                  <a:srgbClr val="FF0000"/>
                </a:solidFill>
                <a:latin typeface="Times New Roman" panose="02020603050405020304" pitchFamily="18" charset="0"/>
                <a:ea typeface="SimSun" panose="02010600030101010101" pitchFamily="2" charset="-122"/>
              </a:rPr>
              <a:t>) cold IPO, cold AMO.</a:t>
            </a:r>
            <a:endParaRPr lang="en-US" sz="1400" dirty="0"/>
          </a:p>
        </p:txBody>
      </p:sp>
    </p:spTree>
    <p:extLst>
      <p:ext uri="{BB962C8B-B14F-4D97-AF65-F5344CB8AC3E}">
        <p14:creationId xmlns:p14="http://schemas.microsoft.com/office/powerpoint/2010/main" val="1924168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CA_Sit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13580</TotalTime>
  <Words>360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SimSun</vt:lpstr>
      <vt:lpstr>Arial</vt:lpstr>
      <vt:lpstr>Calibri</vt:lpstr>
      <vt:lpstr>Comic Sans MS</vt:lpstr>
      <vt:lpstr>Times New Roman</vt:lpstr>
      <vt:lpstr>DOE-CA_Site_Review_Template</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Shearer</dc:creator>
  <cp:lastModifiedBy>Stephanie Shearer</cp:lastModifiedBy>
  <cp:revision>250</cp:revision>
  <dcterms:created xsi:type="dcterms:W3CDTF">2012-05-10T21:40:48Z</dcterms:created>
  <dcterms:modified xsi:type="dcterms:W3CDTF">2017-09-08T20:14:48Z</dcterms:modified>
</cp:coreProperties>
</file>