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e Feng" initials="ZF" lastIdx="1" clrIdx="0">
    <p:extLst>
      <p:ext uri="{19B8F6BF-5375-455C-9EA6-DF929625EA0E}">
        <p15:presenceInfo xmlns:p15="http://schemas.microsoft.com/office/powerpoint/2012/main" userId="af8b45f3f078c85d" providerId="Windows Live"/>
      </p:ext>
    </p:extLst>
  </p:cmAuthor>
  <p:cmAuthor id="2" name="Mundy, Beth E" initials="MBE" lastIdx="3" clrIdx="1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3" name="Jianfeng Li" initials="JL" lastIdx="9" clrIdx="2">
    <p:extLst>
      <p:ext uri="{19B8F6BF-5375-455C-9EA6-DF929625EA0E}">
        <p15:presenceInfo xmlns:p15="http://schemas.microsoft.com/office/powerpoint/2012/main" userId="7bd699aebbc941de" providerId="Windows Live"/>
      </p:ext>
    </p:extLst>
  </p:cmAuthor>
  <p:cmAuthor id="4" name="Qian, Yun" initials="QY" lastIdx="1" clrIdx="3">
    <p:extLst>
      <p:ext uri="{19B8F6BF-5375-455C-9EA6-DF929625EA0E}">
        <p15:presenceInfo xmlns:p15="http://schemas.microsoft.com/office/powerpoint/2012/main" userId="S::yun.qian@pnnl.gov::4f8933ae-52c9-47a5-a09f-3b624d91291e" providerId="AD"/>
      </p:ext>
    </p:extLst>
  </p:cmAuthor>
  <p:cmAuthor id="5" name="Campbell, Holly M" initials="CHM" lastIdx="1" clrIdx="4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6327" autoAdjust="0"/>
  </p:normalViewPr>
  <p:slideViewPr>
    <p:cSldViewPr>
      <p:cViewPr varScale="1">
        <p:scale>
          <a:sx n="125" d="100"/>
          <a:sy n="125" d="100"/>
        </p:scale>
        <p:origin x="27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olly M" userId="c4d0878e-c000-43c1-808f-30e12e26e7a4" providerId="ADAL" clId="{2A8A3BB0-CA50-425D-90D4-05B74CD6085D}"/>
    <pc:docChg chg="undo custSel modSld">
      <pc:chgData name="Campbell, Holly M" userId="c4d0878e-c000-43c1-808f-30e12e26e7a4" providerId="ADAL" clId="{2A8A3BB0-CA50-425D-90D4-05B74CD6085D}" dt="2021-03-26T22:17:27.685" v="43"/>
      <pc:docMkLst>
        <pc:docMk/>
      </pc:docMkLst>
      <pc:sldChg chg="modSp mod addCm modCm">
        <pc:chgData name="Campbell, Holly M" userId="c4d0878e-c000-43c1-808f-30e12e26e7a4" providerId="ADAL" clId="{2A8A3BB0-CA50-425D-90D4-05B74CD6085D}" dt="2021-03-26T22:17:27.685" v="43"/>
        <pc:sldMkLst>
          <pc:docMk/>
          <pc:sldMk cId="0" sldId="258"/>
        </pc:sldMkLst>
        <pc:spChg chg="mod">
          <ac:chgData name="Campbell, Holly M" userId="c4d0878e-c000-43c1-808f-30e12e26e7a4" providerId="ADAL" clId="{2A8A3BB0-CA50-425D-90D4-05B74CD6085D}" dt="2021-03-26T22:07:02.767" v="6" actId="6549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Campbell, Holly M" userId="c4d0878e-c000-43c1-808f-30e12e26e7a4" providerId="ADAL" clId="{2A8A3BB0-CA50-425D-90D4-05B74CD6085D}" dt="2021-03-26T22:08:53.684" v="40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Campbell, Holly M" userId="c4d0878e-c000-43c1-808f-30e12e26e7a4" providerId="ADAL" clId="{2A8A3BB0-CA50-425D-90D4-05B74CD6085D}" dt="2021-03-26T22:08:21.880" v="16" actId="207"/>
          <ac:spMkLst>
            <pc:docMk/>
            <pc:sldMk cId="0" sldId="258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3987946B-F3D2-4972-84A0-8D8382C1193E}"/>
    <pc:docChg chg="custSel modSld">
      <pc:chgData name="Mundy, Beth E" userId="09c03546-1d2d-4d82-89e1-bb5e2a2e687b" providerId="ADAL" clId="{3987946B-F3D2-4972-84A0-8D8382C1193E}" dt="2021-03-29T15:38:58.102" v="2" actId="1592"/>
      <pc:docMkLst>
        <pc:docMk/>
      </pc:docMkLst>
      <pc:sldChg chg="modSp mod delCm">
        <pc:chgData name="Mundy, Beth E" userId="09c03546-1d2d-4d82-89e1-bb5e2a2e687b" providerId="ADAL" clId="{3987946B-F3D2-4972-84A0-8D8382C1193E}" dt="2021-03-29T15:38:58.102" v="2" actId="1592"/>
        <pc:sldMkLst>
          <pc:docMk/>
          <pc:sldMk cId="0" sldId="258"/>
        </pc:sldMkLst>
        <pc:spChg chg="mod">
          <ac:chgData name="Mundy, Beth E" userId="09c03546-1d2d-4d82-89e1-bb5e2a2e687b" providerId="ADAL" clId="{3987946B-F3D2-4972-84A0-8D8382C1193E}" dt="2021-03-29T15:23:22.014" v="1" actId="115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95738"/>
            <a:ext cx="4433004" cy="5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>
                <a:solidFill>
                  <a:prstClr val="black"/>
                </a:solidFill>
              </a:rPr>
              <a:t>Develop </a:t>
            </a:r>
            <a:r>
              <a:rPr lang="en-US" altLang="zh-CN" sz="1400" dirty="0"/>
              <a:t>a high-resolution observational data product that tracks mesoscale convective systems (MCS</a:t>
            </a:r>
            <a:r>
              <a:rPr lang="en-US" altLang="zh-CN" sz="1400" b="1" dirty="0">
                <a:solidFill>
                  <a:srgbClr val="0000FF"/>
                </a:solidFill>
              </a:rPr>
              <a:t>s</a:t>
            </a:r>
            <a:r>
              <a:rPr lang="en-US" altLang="zh-CN" sz="1400" dirty="0"/>
              <a:t>) and isolated deep convection (IDC) in the U.S.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zh-CN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Update the Flexible Object Tracker algorithm to track both MCS and IDC events.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Run the Flexible Object Tracker algorithm to produce an observational data product of MCS and IDC </a:t>
            </a:r>
            <a:r>
              <a:rPr lang="en-US" altLang="zh-CN" sz="1400" dirty="0"/>
              <a:t>in the U.S. </a:t>
            </a:r>
            <a:r>
              <a:rPr lang="en-US" sz="1400" dirty="0"/>
              <a:t>at a 4-km, hourly resolution </a:t>
            </a:r>
            <a:r>
              <a:rPr lang="en-US" altLang="zh-CN" sz="1400" dirty="0"/>
              <a:t>from 2004–2017.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Evaluate the climatological characteristics of MCSs and IDC, as well as their contributions to U.S. precipitation.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new product will enable research on the evolution and environments of MCSs/IDC and how they impact surface hydrology, atmospheric chemistry, and severe weather hazards.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It provides a benchmarking dataset to evaluate and improve the representation of MCS/IDC </a:t>
            </a:r>
            <a:r>
              <a:rPr lang="en-US" altLang="en-US" sz="1400" dirty="0">
                <a:solidFill>
                  <a:srgbClr val="000000"/>
                </a:solidFill>
              </a:rPr>
              <a:t>processes in weather and climate models.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Arial" panose="020B0604020202020204" pitchFamily="34" charset="0"/>
              </a:rPr>
              <a:t>A Novel Dataset for Better Understanding Different Convective Systems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6199" y="6400800"/>
            <a:ext cx="8958867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Li J., Z. Feng, Y. Qian, and L. R. Leung 2021. “A high-resolution unified observational data product of mesoscale convective systems and isolated deep convection in the United States 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for 2004-2017.”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Earth Syst. Sci. Data,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13,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827–856. [DOI: </a:t>
            </a:r>
            <a:r>
              <a:rPr lang="en-US" altLang="en-US" sz="1000" dirty="0">
                <a:solidFill>
                  <a:srgbClr val="0070C0"/>
                </a:solidFill>
                <a:latin typeface="+mn-lt"/>
              </a:rPr>
              <a:t>10.5194/essd-13-827-2021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85404" y="5105400"/>
            <a:ext cx="44330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Distributions of mean precipitation and precipitation intensities for different precipitation types (MCS, IDC, non-convective [NC]) over the US. The maps show the significant differences in magnitude and spatial patterns of the different precipitation types. </a:t>
            </a: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E12177AF-AF96-47C8-BCA1-E60057B5AF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9" t="25555" r="5729" b="1878"/>
          <a:stretch/>
        </p:blipFill>
        <p:spPr>
          <a:xfrm>
            <a:off x="4464144" y="914400"/>
            <a:ext cx="4570922" cy="40341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6241</TotalTime>
  <Words>258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30</cp:revision>
  <cp:lastPrinted>2011-05-11T17:30:12Z</cp:lastPrinted>
  <dcterms:created xsi:type="dcterms:W3CDTF">2017-11-02T21:19:41Z</dcterms:created>
  <dcterms:modified xsi:type="dcterms:W3CDTF">2021-03-29T15:39:08Z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