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, Anthony P." initials="W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522"/>
    <p:restoredTop sz="94621"/>
  </p:normalViewPr>
  <p:slideViewPr>
    <p:cSldViewPr snapToGrid="0" snapToObjects="1">
      <p:cViewPr varScale="1">
        <p:scale>
          <a:sx n="96" d="100"/>
          <a:sy n="96" d="100"/>
        </p:scale>
        <p:origin x="102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DA026-1669-F746-A75E-F5571ECEE025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E706E-AC93-F042-9189-006D9FE7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5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DOE PM:  Dan Stover</a:t>
            </a: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PI Stan </a:t>
            </a:r>
            <a:r>
              <a:rPr lang="en-US" dirty="0" err="1">
                <a:latin typeface="Calibri" pitchFamily="34" charset="0"/>
                <a:ea typeface="ＭＳ Ｐゴシック" pitchFamily="34" charset="-128"/>
              </a:rPr>
              <a:t>Wullschleger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Key message: Fully 3-D biogeochemical</a:t>
            </a:r>
            <a:r>
              <a:rPr lang="en-US" baseline="0" dirty="0">
                <a:latin typeface="Calibri" pitchFamily="34" charset="0"/>
                <a:ea typeface="ＭＳ Ｐゴシック" pitchFamily="34" charset="-128"/>
              </a:rPr>
              <a:t> reactive transport model coupled with Land model; allows for including key mechanisms across scales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/>
              <a:t>PFLOTRAN is an open source, state-of-the-art massively parallel subsurface flow and reactive transport model for describing surface and subsurface processes. 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31676">
              <a:defRPr/>
            </a:pPr>
            <a:r>
              <a:rPr lang="en-US" b="1" dirty="0"/>
              <a:t>Science.  </a:t>
            </a:r>
            <a:r>
              <a:rPr lang="en-US" dirty="0"/>
              <a:t>Examined the numerical challenges of introducing a reactive transport model (i.e., PFLOTRAN) into the land surface model of a Earth System Model (like ACME).  </a:t>
            </a:r>
          </a:p>
          <a:p>
            <a:pPr defTabSz="931676">
              <a:defRPr/>
            </a:pPr>
            <a:endParaRPr lang="en-US" dirty="0"/>
          </a:p>
          <a:p>
            <a:r>
              <a:rPr lang="en-US" b="1" dirty="0"/>
              <a:t>Significance.  </a:t>
            </a:r>
            <a:r>
              <a:rPr lang="en-US" dirty="0"/>
              <a:t>PFLOTRAN provides accurate and mechanistic representation of terrestrial biogeochemistry processes and a flexible framework to test and implement new reaction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76">
              <a:defRPr/>
            </a:pPr>
            <a:fld id="{8F0D04E2-E3BA-4E3A-B019-3A9508EBD706}" type="slidenum">
              <a:rPr lang="en-US" sz="1800" kern="0">
                <a:solidFill>
                  <a:prstClr val="black"/>
                </a:solidFill>
              </a:rPr>
              <a:pPr defTabSz="931676">
                <a:defRPr/>
              </a:pPr>
              <a:t>1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2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2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4" y="2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8" y="67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21203"/>
          <a:stretch/>
        </p:blipFill>
        <p:spPr bwMode="auto">
          <a:xfrm>
            <a:off x="4934680" y="811971"/>
            <a:ext cx="2130752" cy="2152275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3" y="139108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119" y="2728864"/>
            <a:ext cx="1645920" cy="1645920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12864"/>
            <a:ext cx="4160172" cy="923330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9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4" y="228600"/>
            <a:ext cx="8636290" cy="4247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6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6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3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3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4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420446"/>
            <a:ext cx="4341471" cy="7571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7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4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9" y="6368039"/>
            <a:ext cx="3291840" cy="3697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0680" y="63699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31936" cy="4206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1168" y="1622778"/>
            <a:ext cx="8536432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flipH="1">
            <a:off x="-36" y="-93129"/>
            <a:ext cx="9144000" cy="1304707"/>
            <a:chOff x="-36" y="-93129"/>
            <a:chExt cx="9144000" cy="1304707"/>
          </a:xfrm>
        </p:grpSpPr>
        <p:sp>
          <p:nvSpPr>
            <p:cNvPr id="19" name="Freeform 5"/>
            <p:cNvSpPr>
              <a:spLocks/>
            </p:cNvSpPr>
            <p:nvPr userDrawn="1"/>
          </p:nvSpPr>
          <p:spPr bwMode="auto">
            <a:xfrm rot="5400000" flipH="1">
              <a:off x="3968503" y="-4061668"/>
              <a:ext cx="1206922" cy="9144000"/>
            </a:xfrm>
            <a:custGeom>
              <a:avLst/>
              <a:gdLst>
                <a:gd name="T0" fmla="*/ 149 w 1094"/>
                <a:gd name="T1" fmla="*/ 2166 h 2166"/>
                <a:gd name="T2" fmla="*/ 1094 w 1094"/>
                <a:gd name="T3" fmla="*/ 2166 h 2166"/>
                <a:gd name="T4" fmla="*/ 1094 w 1094"/>
                <a:gd name="T5" fmla="*/ 0 h 2166"/>
                <a:gd name="T6" fmla="*/ 0 w 1094"/>
                <a:gd name="T7" fmla="*/ 0 h 2166"/>
                <a:gd name="T8" fmla="*/ 149 w 1094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4" h="2166">
                  <a:moveTo>
                    <a:pt x="149" y="2166"/>
                  </a:moveTo>
                  <a:cubicBezTo>
                    <a:pt x="1094" y="2166"/>
                    <a:pt x="1094" y="2166"/>
                    <a:pt x="1094" y="2166"/>
                  </a:cubicBezTo>
                  <a:cubicBezTo>
                    <a:pt x="1094" y="0"/>
                    <a:pt x="1094" y="0"/>
                    <a:pt x="10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4" y="816"/>
                    <a:pt x="149" y="2166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 rot="5400000" flipH="1">
              <a:off x="4350246" y="-3582139"/>
              <a:ext cx="443435" cy="9144000"/>
            </a:xfrm>
            <a:custGeom>
              <a:avLst/>
              <a:gdLst>
                <a:gd name="T0" fmla="*/ 221 w 402"/>
                <a:gd name="T1" fmla="*/ 2166 h 2166"/>
                <a:gd name="T2" fmla="*/ 240 w 402"/>
                <a:gd name="T3" fmla="*/ 2166 h 2166"/>
                <a:gd name="T4" fmla="*/ 90 w 402"/>
                <a:gd name="T5" fmla="*/ 0 h 2166"/>
                <a:gd name="T6" fmla="*/ 0 w 402"/>
                <a:gd name="T7" fmla="*/ 0 h 2166"/>
                <a:gd name="T8" fmla="*/ 221 w 402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66">
                  <a:moveTo>
                    <a:pt x="221" y="2166"/>
                  </a:moveTo>
                  <a:cubicBezTo>
                    <a:pt x="240" y="2166"/>
                    <a:pt x="240" y="2166"/>
                    <a:pt x="240" y="2166"/>
                  </a:cubicBezTo>
                  <a:cubicBezTo>
                    <a:pt x="240" y="2166"/>
                    <a:pt x="402" y="989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47" y="767"/>
                    <a:pt x="221" y="2166"/>
                  </a:cubicBezTo>
                  <a:close/>
                </a:path>
              </a:pathLst>
            </a:custGeom>
            <a:solidFill>
              <a:srgbClr val="85B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201168" y="228600"/>
            <a:ext cx="862867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201168" y="1508762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22696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80280"/>
              </p:ext>
            </p:extLst>
          </p:nvPr>
        </p:nvGraphicFramePr>
        <p:xfrm>
          <a:off x="201168" y="839780"/>
          <a:ext cx="5099156" cy="5717794"/>
        </p:xfrm>
        <a:graphic>
          <a:graphicData uri="http://schemas.openxmlformats.org/drawingml/2006/table">
            <a:tbl>
              <a:tblPr firstCol="1">
                <a:tableStyleId>{85BE263C-DBD7-4A20-BB59-AAB30ACAA65A}</a:tableStyleId>
              </a:tblPr>
              <a:tblGrid>
                <a:gridCol w="116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6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68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Examine the potential interactions between increasing atmospheric CO</a:t>
                      </a:r>
                      <a:r>
                        <a:rPr lang="en-US" sz="1300" baseline="-25000" dirty="0"/>
                        <a:t>2</a:t>
                      </a:r>
                      <a:r>
                        <a:rPr lang="en-US" sz="1300" dirty="0"/>
                        <a:t> concentration and nutrient cycle feedbacks in mature Amazonian rainforests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New science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An ensemble of 14 terrestrial ecosystem models were used to simulate the planned free-air CO</a:t>
                      </a:r>
                      <a:r>
                        <a:rPr lang="en-US" sz="1300" baseline="-25000" dirty="0"/>
                        <a:t>2</a:t>
                      </a:r>
                      <a:r>
                        <a:rPr lang="en-US" sz="1300" dirty="0"/>
                        <a:t> enrichment experiment </a:t>
                      </a:r>
                      <a:r>
                        <a:rPr lang="en-US" sz="1300" dirty="0" err="1"/>
                        <a:t>AmazonFACE</a:t>
                      </a:r>
                      <a:endParaRPr lang="en-US" sz="1300" dirty="0"/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>
                          <a:solidFill>
                            <a:prstClr val="black"/>
                          </a:solidFill>
                        </a:rPr>
                        <a:t>Phosphorus availability reduces the projected CO</a:t>
                      </a:r>
                      <a:r>
                        <a:rPr lang="en-US" sz="1300" baseline="-25000" dirty="0">
                          <a:solidFill>
                            <a:prstClr val="black"/>
                          </a:solidFill>
                        </a:rPr>
                        <a:t>2</a:t>
                      </a:r>
                      <a:r>
                        <a:rPr lang="en-US" sz="1300" dirty="0">
                          <a:solidFill>
                            <a:prstClr val="black"/>
                          </a:solidFill>
                        </a:rPr>
                        <a:t>-induced carbon sink by about 50% compared to estimates from models assuming no phosphorus limitation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>
                          <a:solidFill>
                            <a:prstClr val="black"/>
                          </a:solidFill>
                        </a:rPr>
                        <a:t>Large variations in Amazon forest responses to elevated CO</a:t>
                      </a:r>
                      <a:r>
                        <a:rPr lang="en-US" sz="1300" baseline="-25000" dirty="0">
                          <a:solidFill>
                            <a:prstClr val="black"/>
                          </a:solidFill>
                        </a:rPr>
                        <a:t>2</a:t>
                      </a:r>
                      <a:r>
                        <a:rPr lang="en-US" sz="1300" dirty="0">
                          <a:solidFill>
                            <a:prstClr val="black"/>
                          </a:solidFill>
                        </a:rPr>
                        <a:t> among P-enabled models are mainly due to contrasting representations of plant phosphorus use and acquisition strategies among models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Significance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This study showed that the predicted carbon sink in Amazon rainforests is likely to be around 50 % less when phosphorus limitation is considered, suggesting this region may be less resilient to climate change than previously assumed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Fleischer K, A.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Rammig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M.G. De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Kauwe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A. P. Walker, T.F. Domingues, L.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Fuchslueger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S. Garcia, D. Goll, A. Grandis, M. Jiang, V.E.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Haverd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Hofhansl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J. Holm, B.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Kruijt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F. Leung, B.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Medlyn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L.M. Mercado, R.J. Norby, B.C. Pak, B. Quesada, C. von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Randow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K. Schaap, O. Valverde-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Barrantes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Y. Wang, X. Yang, S.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Zaehle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Q. Zhu, D.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Lapola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Amazon forest responses to CO</a:t>
                      </a:r>
                      <a:r>
                        <a:rPr lang="en-US" sz="105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fertilization dependent on plant phosphorus acquisition, Nature Geoscience, 2019(accepted)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58814" y="4759097"/>
            <a:ext cx="3478531" cy="12772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dirty="0"/>
              <a:t>Phosphorus limitation reduced the predicted biomass C sink by 52% and 46% compared to that in the C and CN models, respectively, with considerable variation within model groups. Final response is calculated as the mean response over 15 years of elevated CO</a:t>
            </a:r>
            <a:r>
              <a:rPr lang="en-US" sz="1100" baseline="-25000" dirty="0"/>
              <a:t>2</a:t>
            </a:r>
            <a:r>
              <a:rPr lang="en-US" sz="1100" dirty="0"/>
              <a:t>. Initial response is the first year response. CUE=NPP/GPP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143449"/>
            <a:ext cx="8628678" cy="590931"/>
          </a:xfrm>
        </p:spPr>
        <p:txBody>
          <a:bodyPr/>
          <a:lstStyle/>
          <a:p>
            <a:r>
              <a:rPr lang="en-US" sz="1800" b="0" dirty="0"/>
              <a:t>Amazon forest responses to CO</a:t>
            </a:r>
            <a:r>
              <a:rPr lang="en-US" sz="1800" b="0" baseline="-25000" dirty="0"/>
              <a:t>2</a:t>
            </a:r>
            <a:r>
              <a:rPr lang="en-US" sz="1800" b="0" dirty="0"/>
              <a:t> fertilization dependent on plant phosphorus acquisition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3C265-8275-9244-8B8A-BD3EB738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03" y="1275516"/>
            <a:ext cx="347853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04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4x3 template_160226.potx" id="{31BED76B-0AEA-4445-9E58-7F6592087E14}" vid="{2BD8E646-6FCF-4FEF-9200-FF0DEBD01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353</Words>
  <Application>Microsoft Macintosh PowerPoint</Application>
  <PresentationFormat>On-screen Show (4:3)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Marker Felt Wide</vt:lpstr>
      <vt:lpstr>Default Theme</vt:lpstr>
      <vt:lpstr>Amazon forest responses to CO2 fertilization dependent on plant phosphorus acquisition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Heinz, Susan L.</dc:creator>
  <cp:lastModifiedBy>Yang, Xiaojuan</cp:lastModifiedBy>
  <cp:revision>26</cp:revision>
  <dcterms:created xsi:type="dcterms:W3CDTF">2017-05-15T14:23:23Z</dcterms:created>
  <dcterms:modified xsi:type="dcterms:W3CDTF">2019-06-27T18:41:40Z</dcterms:modified>
</cp:coreProperties>
</file>