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schied, Maura K" initials="ZMK" lastIdx="2" clrIdx="0">
    <p:extLst>
      <p:ext uri="{19B8F6BF-5375-455C-9EA6-DF929625EA0E}">
        <p15:presenceInfo xmlns:p15="http://schemas.microsoft.com/office/powerpoint/2012/main" userId="S-1-5-21-19610888-2120439649-608991905-110237" providerId="AD"/>
      </p:ext>
    </p:extLst>
  </p:cmAuthor>
  <p:cmAuthor id="2" name="Roeder, Lynne R" initials="RLR" lastIdx="5" clrIdx="1">
    <p:extLst>
      <p:ext uri="{19B8F6BF-5375-455C-9EA6-DF929625EA0E}">
        <p15:presenceInfo xmlns:p15="http://schemas.microsoft.com/office/powerpoint/2012/main" userId="S-1-5-21-19610888-2120439649-608991905-13158" providerId="AD"/>
      </p:ext>
    </p:extLst>
  </p:cmAuthor>
  <p:cmAuthor id="3" name="Leung, Lai-Yung (Ruby)" initials="LL(" lastIdx="2" clrIdx="2">
    <p:extLst>
      <p:ext uri="{19B8F6BF-5375-455C-9EA6-DF929625EA0E}">
        <p15:presenceInfo xmlns:p15="http://schemas.microsoft.com/office/powerpoint/2012/main" userId="8890b783-e14a-47e3-a682-fbb67b692eba" providerId="Windows Live"/>
      </p:ext>
    </p:extLst>
  </p:cmAuthor>
  <p:cmAuthor id="4" name="Song, Fengfei" initials="SF" lastIdx="3" clrIdx="3">
    <p:extLst>
      <p:ext uri="{19B8F6BF-5375-455C-9EA6-DF929625EA0E}">
        <p15:presenceInfo xmlns:p15="http://schemas.microsoft.com/office/powerpoint/2012/main" userId="cdaf47ed-7663-451e-bebd-f9f47da734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37"/>
  </p:normalViewPr>
  <p:slideViewPr>
    <p:cSldViewPr snapToGrid="0">
      <p:cViewPr varScale="1">
        <p:scale>
          <a:sx n="90" d="100"/>
          <a:sy n="90" d="100"/>
        </p:scale>
        <p:origin x="11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B889-99FC-43F9-B9E0-D65552376600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65B6F-77B2-489C-BEFA-A8C5AD20D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21212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9752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52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1" y="825441"/>
            <a:ext cx="5118262" cy="53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Investigate the theoretical underpinning of the seasonal delay of tropical rainfall and its effects on the subtropical highs in two hemispheres with warming temperatures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Analyze future changes of tropical rainfall and subtropical highs during northern spring (April-June) and summer (July-September) based on 37 Coupled Model </a:t>
            </a:r>
            <a:r>
              <a:rPr lang="en-US" sz="1400" dirty="0" err="1">
                <a:solidFill>
                  <a:prstClr val="black"/>
                </a:solidFill>
              </a:rPr>
              <a:t>Intercomparison</a:t>
            </a:r>
            <a:r>
              <a:rPr lang="en-US" sz="1400" dirty="0">
                <a:solidFill>
                  <a:prstClr val="black"/>
                </a:solidFill>
              </a:rPr>
              <a:t> Project phase 5 (CMIP5) models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Analyze atmospheric energy budget to identify the dominant changes in the energy budget under warming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Relate the changes in the energy budget to increases in atmospheric moisture with warming</a:t>
            </a:r>
          </a:p>
          <a:p>
            <a:pPr algn="ctr">
              <a:spcBef>
                <a:spcPct val="15000"/>
              </a:spcBef>
            </a:pPr>
            <a:r>
              <a:rPr lang="en-US" altLang="en-US" sz="1400" b="1" dirty="0">
                <a:solidFill>
                  <a:prstClr val="black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 smtClean="0">
                <a:solidFill>
                  <a:prstClr val="black"/>
                </a:solidFill>
              </a:rPr>
              <a:t>The seasonal </a:t>
            </a:r>
            <a:r>
              <a:rPr lang="en-US" altLang="en-US" sz="1400" dirty="0">
                <a:solidFill>
                  <a:prstClr val="black"/>
                </a:solidFill>
              </a:rPr>
              <a:t>delay of tropical rainfall has significant implications for crop and water management in the tropical monsoon regions such as the Sahel and India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 smtClean="0">
                <a:solidFill>
                  <a:prstClr val="black"/>
                </a:solidFill>
              </a:rPr>
              <a:t>The strengthening </a:t>
            </a:r>
            <a:r>
              <a:rPr lang="en-US" altLang="en-US" sz="1400" dirty="0">
                <a:solidFill>
                  <a:prstClr val="black"/>
                </a:solidFill>
              </a:rPr>
              <a:t>of Northern Hemispheric subtropical highs in spring rather than summer has implications for the regional climate of East Asia and North America through changes in moisture transport and tropical cyclones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 smtClean="0">
                <a:solidFill>
                  <a:prstClr val="black"/>
                </a:solidFill>
              </a:rPr>
              <a:t>These effects </a:t>
            </a:r>
            <a:r>
              <a:rPr lang="en-US" altLang="en-US" sz="1400" dirty="0">
                <a:solidFill>
                  <a:prstClr val="black"/>
                </a:solidFill>
              </a:rPr>
              <a:t>are projected to increase with continued warming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199" y="0"/>
            <a:ext cx="9067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Seasonally Dependent Responses of Subtropical Highs and Tropical Rainfall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Anthropogenic </a:t>
            </a: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Warming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773811B-847E-854D-A43B-331AF18808EA}"/>
              </a:ext>
            </a:extLst>
          </p:cNvPr>
          <p:cNvSpPr txBox="1"/>
          <p:nvPr/>
        </p:nvSpPr>
        <p:spPr>
          <a:xfrm>
            <a:off x="5223165" y="4720466"/>
            <a:ext cx="3920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Hadley cell (gray, with black arrows showing strength) and zonal mean subtropical highs (red ovals) during equinox in current and warmer climates. </a:t>
            </a:r>
            <a:r>
              <a:rPr lang="en-US" sz="1200" b="1" u="sng" dirty="0">
                <a:solidFill>
                  <a:srgbClr val="0000FF"/>
                </a:solidFill>
                <a:latin typeface="Arial" charset="0"/>
              </a:rPr>
              <a:t>Current climate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: no hemispheric energy contrast, so the two lobes of the Hadley cell are symmetric about the equator (EQ). </a:t>
            </a:r>
            <a:r>
              <a:rPr lang="en-US" sz="1200" b="1" u="sng" dirty="0">
                <a:solidFill>
                  <a:srgbClr val="0000FF"/>
                </a:solidFill>
                <a:latin typeface="Arial" charset="0"/>
              </a:rPr>
              <a:t>Warmer climate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: interhemispheric energy contrast; more latent energy is needed for the northern hemisphere to warm up from spring to summer. This shifts the tropical rainfall southward and strengthens the northern hemisphere subtropical high.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5033DDE-8B95-F842-9829-DAE07E126AF6}"/>
              </a:ext>
            </a:extLst>
          </p:cNvPr>
          <p:cNvGrpSpPr/>
          <p:nvPr/>
        </p:nvGrpSpPr>
        <p:grpSpPr>
          <a:xfrm>
            <a:off x="5070390" y="882485"/>
            <a:ext cx="4073610" cy="3827433"/>
            <a:chOff x="5070390" y="882485"/>
            <a:chExt cx="4073610" cy="3827433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935C93C-4BE9-A140-9420-DE002931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6393" y="882485"/>
              <a:ext cx="3669475" cy="382743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DFB49CFA-1E23-9044-BA81-EBF23F0A44F6}"/>
                </a:ext>
              </a:extLst>
            </p:cNvPr>
            <p:cNvSpPr txBox="1"/>
            <p:nvPr/>
          </p:nvSpPr>
          <p:spPr>
            <a:xfrm>
              <a:off x="7895968" y="3348681"/>
              <a:ext cx="1248032" cy="523220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More energy demand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A430BEB-BB15-0E4F-A8C3-7CEF35692157}"/>
                </a:ext>
              </a:extLst>
            </p:cNvPr>
            <p:cNvSpPr txBox="1"/>
            <p:nvPr/>
          </p:nvSpPr>
          <p:spPr>
            <a:xfrm>
              <a:off x="5070390" y="3348681"/>
              <a:ext cx="1231556" cy="523220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More excess energy</a:t>
              </a:r>
            </a:p>
          </p:txBody>
        </p:sp>
      </p:grpSp>
      <p:sp>
        <p:nvSpPr>
          <p:cNvPr id="11" name="Text Box 6">
            <a:extLst>
              <a:ext uri="{FF2B5EF4-FFF2-40B4-BE49-F238E27FC236}">
                <a16:creationId xmlns="" xmlns:a16="http://schemas.microsoft.com/office/drawing/2014/main" id="{7DABC4DF-135E-A045-986C-BA89BBF7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04394"/>
            <a:ext cx="484432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Song F, LR Leung, J Lu, and L Dong. 2018. “Seasonally Dependent Responses of Subtropical Highs and Tropical Rainfall to Anthropogenic Warming,” </a:t>
            </a:r>
            <a:r>
              <a:rPr lang="en-US" altLang="en-US" sz="1000" i="1" dirty="0">
                <a:solidFill>
                  <a:srgbClr val="000000"/>
                </a:solidFill>
                <a:latin typeface="Calibri"/>
              </a:rPr>
              <a:t>Nature </a:t>
            </a:r>
            <a:r>
              <a:rPr lang="en-US" altLang="en-US" sz="1000" i="1" dirty="0" smtClean="0">
                <a:solidFill>
                  <a:srgbClr val="000000"/>
                </a:solidFill>
                <a:latin typeface="Calibri"/>
              </a:rPr>
              <a:t>Climate Change</a:t>
            </a:r>
            <a:r>
              <a:rPr lang="en-US" altLang="en-US" sz="1000" dirty="0" smtClean="0">
                <a:solidFill>
                  <a:srgbClr val="000000"/>
                </a:solidFill>
                <a:latin typeface="Calibri"/>
              </a:rPr>
              <a:t> 8:787–792. DOI: </a:t>
            </a:r>
            <a:r>
              <a:rPr lang="en-US" sz="1000" dirty="0"/>
              <a:t>10.1038/s41558-018-0244-4</a:t>
            </a:r>
            <a:endParaRPr lang="en-US" altLang="en-US" sz="1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401677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Balaguru-etal-Hurricane-Intensification-GRL-July2018-f</Presentation>
    <Funding xmlns="98b00cf3-a6ce-40de-8923-f140beb786e9">RGCM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5FC03-7CE9-4619-A0AA-E07219ECFFE0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98b00cf3-a6ce-40de-8923-f140beb786e9"/>
  </ds:schemaRefs>
</ds:datastoreItem>
</file>

<file path=customXml/itemProps2.xml><?xml version="1.0" encoding="utf-8"?>
<ds:datastoreItem xmlns:ds="http://schemas.openxmlformats.org/officeDocument/2006/customXml" ds:itemID="{90373E57-2A2F-41DC-8554-D24AF4967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7457</TotalTime>
  <Words>304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Balaguru-etal-Hurricane-Intensification-GRL-July2018-f</dc:title>
  <dc:creator>Davis, Emily L</dc:creator>
  <dc:description/>
  <cp:lastModifiedBy>Roeder, Lynne R</cp:lastModifiedBy>
  <cp:revision>127</cp:revision>
  <cp:lastPrinted>2011-05-11T17:30:12Z</cp:lastPrinted>
  <dcterms:created xsi:type="dcterms:W3CDTF">2017-11-02T21:19:41Z</dcterms:created>
  <dcterms:modified xsi:type="dcterms:W3CDTF">2018-09-07T17:06:07Z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Balaguru-etal-Hurricane-Intensification-GRL-July2018-f</vt:lpwstr>
  </property>
  <property fmtid="{D5CDD505-2E9C-101B-9397-08002B2CF9AE}" pid="9" name="SlideDescription">
    <vt:lpwstr/>
  </property>
</Properties>
</file>