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E87D-FC37-4988-B65D-5CCD76BE883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4935-1762-46F8-9331-4D108F601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E87D-FC37-4988-B65D-5CCD76BE883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4935-1762-46F8-9331-4D108F601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E87D-FC37-4988-B65D-5CCD76BE883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4935-1762-46F8-9331-4D108F601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4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E87D-FC37-4988-B65D-5CCD76BE883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4935-1762-46F8-9331-4D108F601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5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E87D-FC37-4988-B65D-5CCD76BE883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4935-1762-46F8-9331-4D108F601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3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E87D-FC37-4988-B65D-5CCD76BE883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4935-1762-46F8-9331-4D108F601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27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E87D-FC37-4988-B65D-5CCD76BE883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4935-1762-46F8-9331-4D108F601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03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E87D-FC37-4988-B65D-5CCD76BE883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4935-1762-46F8-9331-4D108F601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4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E87D-FC37-4988-B65D-5CCD76BE883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4935-1762-46F8-9331-4D108F601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2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E87D-FC37-4988-B65D-5CCD76BE883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4935-1762-46F8-9331-4D108F601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93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E87D-FC37-4988-B65D-5CCD76BE883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4935-1762-46F8-9331-4D108F601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12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6E87D-FC37-4988-B65D-5CCD76BE883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14935-1762-46F8-9331-4D108F601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6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hsp.ucar.edu/brace" TargetMode="External"/><Relationship Id="rId2" Type="http://schemas.openxmlformats.org/officeDocument/2006/relationships/hyperlink" Target="http://dx.doi.org/10.1007/s10584-015-1537-5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990600" y="304800"/>
            <a:ext cx="1841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143000" y="0"/>
            <a:ext cx="6858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4F81BD"/>
                </a:solidFill>
                <a:latin typeface="Arial" pitchFamily="34" charset="0"/>
              </a:rPr>
              <a:t>Estimated impacts of emission reductions on wheat and maize crops 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905000" y="6400800"/>
            <a:ext cx="1841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095500" y="6457950"/>
            <a:ext cx="495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accent1"/>
                </a:solidFill>
                <a:latin typeface="Arial" pitchFamily="34" charset="0"/>
              </a:rPr>
              <a:t>Tebaldi, C. and D. Lobell, 2015: Estimated impacts of emission reductions on wheat and maize crops </a:t>
            </a:r>
            <a:r>
              <a:rPr lang="en-US" altLang="en-US" sz="1000" b="1" i="1">
                <a:solidFill>
                  <a:schemeClr val="accent1"/>
                </a:solidFill>
                <a:latin typeface="Arial" pitchFamily="34" charset="0"/>
              </a:rPr>
              <a:t>Climatic Change (online first)  </a:t>
            </a:r>
            <a:r>
              <a:rPr lang="en-US" altLang="en-US" sz="1000" b="1">
                <a:solidFill>
                  <a:schemeClr val="accent1"/>
                </a:solidFill>
                <a:latin typeface="Arial" pitchFamily="34" charset="0"/>
              </a:rPr>
              <a:t>doi:</a:t>
            </a:r>
            <a:r>
              <a:rPr lang="en-US" altLang="en-US" sz="1000" b="1">
                <a:solidFill>
                  <a:schemeClr val="accent1"/>
                </a:solidFill>
                <a:latin typeface="Arial" pitchFamily="34" charset="0"/>
                <a:hlinkClick r:id="rId2"/>
              </a:rPr>
              <a:t>10.​1007/​s10584-015-1537-5</a:t>
            </a:r>
            <a:endParaRPr lang="en-US" altLang="en-US" sz="1000" b="1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52400" y="374650"/>
            <a:ext cx="2971800" cy="670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chemeClr val="accent1"/>
                </a:solidFill>
                <a:latin typeface="Arial" pitchFamily="34" charset="0"/>
              </a:rPr>
              <a:t>Objective:</a:t>
            </a:r>
            <a:r>
              <a:rPr lang="en-US" altLang="en-US" sz="1000" dirty="0">
                <a:latin typeface="Arial" pitchFamily="34" charset="0"/>
              </a:rPr>
              <a:t> </a:t>
            </a:r>
            <a:r>
              <a:rPr lang="en-US" altLang="en-US" sz="1000" dirty="0">
                <a:latin typeface="Arial" pitchFamily="34" charset="0"/>
                <a:cs typeface="Arial" pitchFamily="34" charset="0"/>
              </a:rPr>
              <a:t>We want to quantify </a:t>
            </a:r>
            <a:r>
              <a:rPr lang="en-US" altLang="en-US" sz="1000" dirty="0">
                <a:solidFill>
                  <a:srgbClr val="404040"/>
                </a:solidFill>
                <a:latin typeface="Arial" pitchFamily="34" charset="0"/>
                <a:cs typeface="Arial" pitchFamily="34" charset="0"/>
              </a:rPr>
              <a:t>the impacts associated with different emission scenarios on agricultural productivity, of particular interest for food insecure populations.</a:t>
            </a:r>
            <a:endParaRPr lang="en-US" altLang="en-US" sz="1000" dirty="0">
              <a:solidFill>
                <a:srgbClr val="B24A3F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Arial" pitchFamily="34" charset="0"/>
                <a:cs typeface="Arial" pitchFamily="34" charset="0"/>
              </a:rPr>
              <a:t>Part of a larger project: </a:t>
            </a:r>
            <a:r>
              <a:rPr lang="en-US" altLang="en-US" sz="1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Benefits of Reduced Anthropogenic Climate </a:t>
            </a:r>
            <a:r>
              <a:rPr lang="en-US" altLang="en-US" sz="10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changE</a:t>
            </a:r>
            <a:r>
              <a:rPr lang="en-US" altLang="en-US" sz="1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(BRACE) </a:t>
            </a:r>
            <a:r>
              <a:rPr lang="en-US" altLang="en-US" sz="1000" dirty="0">
                <a:latin typeface="Arial" pitchFamily="34" charset="0"/>
                <a:cs typeface="Arial" pitchFamily="34" charset="0"/>
              </a:rPr>
              <a:t>which compares physical and societal impacts under two alternative future climate change pathways.  </a:t>
            </a:r>
            <a:r>
              <a:rPr lang="en-US" altLang="en-US" sz="1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3"/>
              </a:rPr>
              <a:t>https://chsp.ucar.edu/brace</a:t>
            </a:r>
            <a:endParaRPr lang="en-US" altLang="en-US" sz="10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Approach: </a:t>
            </a:r>
            <a:r>
              <a:rPr lang="en-US" altLang="en-US" sz="1000" dirty="0">
                <a:latin typeface="Arial" pitchFamily="34" charset="0"/>
                <a:cs typeface="Arial" pitchFamily="34" charset="0"/>
              </a:rPr>
              <a:t>Fit </a:t>
            </a:r>
            <a:r>
              <a:rPr lang="en-US" altLang="en-US" sz="1000" b="1" dirty="0">
                <a:latin typeface="Arial" pitchFamily="34" charset="0"/>
                <a:cs typeface="Arial" pitchFamily="34" charset="0"/>
              </a:rPr>
              <a:t>empirical relation </a:t>
            </a:r>
            <a:r>
              <a:rPr lang="en-US" altLang="en-US" sz="1000" dirty="0">
                <a:latin typeface="Arial" pitchFamily="34" charset="0"/>
                <a:cs typeface="Arial" pitchFamily="34" charset="0"/>
              </a:rPr>
              <a:t>between temperature and precipitation (accounting for regional distribution of production and growing season) and crop yields (global, annual) on the basis of observed data.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latin typeface="Arial" pitchFamily="34" charset="0"/>
                <a:cs typeface="Arial" pitchFamily="34" charset="0"/>
              </a:rPr>
              <a:t>Aggregate temperature and precipitation model output </a:t>
            </a:r>
            <a:r>
              <a:rPr lang="en-US" altLang="en-US" sz="1000" dirty="0">
                <a:latin typeface="Arial" pitchFamily="34" charset="0"/>
                <a:cs typeface="Arial" pitchFamily="34" charset="0"/>
              </a:rPr>
              <a:t>over same regions/seasons, use empirical relation to derive future yield changes.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Arial" pitchFamily="34" charset="0"/>
                <a:cs typeface="Arial" pitchFamily="34" charset="0"/>
              </a:rPr>
              <a:t>Incorporate </a:t>
            </a:r>
            <a:r>
              <a:rPr lang="en-US" altLang="en-US" sz="1000" b="1" dirty="0">
                <a:latin typeface="Arial" pitchFamily="34" charset="0"/>
                <a:cs typeface="Arial" pitchFamily="34" charset="0"/>
              </a:rPr>
              <a:t>CO</a:t>
            </a:r>
            <a:r>
              <a:rPr lang="en-US" altLang="en-US" sz="1000" b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altLang="en-US" sz="1000" b="1" dirty="0">
                <a:latin typeface="Arial" pitchFamily="34" charset="0"/>
                <a:cs typeface="Arial" pitchFamily="34" charset="0"/>
              </a:rPr>
              <a:t> fertilization </a:t>
            </a:r>
            <a:r>
              <a:rPr lang="en-US" altLang="en-US" sz="1000" dirty="0">
                <a:latin typeface="Arial" pitchFamily="34" charset="0"/>
                <a:cs typeface="Arial" pitchFamily="34" charset="0"/>
              </a:rPr>
              <a:t>effects.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Arial" pitchFamily="34" charset="0"/>
                <a:cs typeface="Arial" pitchFamily="34" charset="0"/>
              </a:rPr>
              <a:t>Also consider </a:t>
            </a:r>
            <a:r>
              <a:rPr lang="en-US" altLang="en-US" sz="1000" b="1" dirty="0">
                <a:latin typeface="Arial" pitchFamily="34" charset="0"/>
                <a:cs typeface="Arial" pitchFamily="34" charset="0"/>
              </a:rPr>
              <a:t>exposure to damaging heat </a:t>
            </a:r>
            <a:r>
              <a:rPr lang="en-US" altLang="en-US" sz="1000" dirty="0">
                <a:latin typeface="Arial" pitchFamily="34" charset="0"/>
                <a:cs typeface="Arial" pitchFamily="34" charset="0"/>
              </a:rPr>
              <a:t>and its changes in the future (no yield impacts though).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Arial" pitchFamily="34" charset="0"/>
                <a:cs typeface="Arial" pitchFamily="34" charset="0"/>
              </a:rPr>
              <a:t>Look at different statistics/time horizons for both RCPs and </a:t>
            </a:r>
            <a:r>
              <a:rPr lang="en-US" altLang="en-US" sz="1000" b="1" dirty="0">
                <a:latin typeface="Arial" pitchFamily="34" charset="0"/>
                <a:cs typeface="Arial" pitchFamily="34" charset="0"/>
              </a:rPr>
              <a:t>compute avoided impacts/benefits of mitigation</a:t>
            </a:r>
            <a:r>
              <a:rPr lang="en-US" altLang="en-US" sz="10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Significance: </a:t>
            </a:r>
            <a:r>
              <a:rPr lang="en-US" altLang="en-US" sz="1000" b="1" dirty="0">
                <a:latin typeface="Helvetica" pitchFamily="1" charset="0"/>
                <a:cs typeface="Arial" pitchFamily="34" charset="0"/>
              </a:rPr>
              <a:t>Substantial benefits from mitigation would be achieved throughout the 21st century</a:t>
            </a:r>
            <a:r>
              <a:rPr lang="en-US" altLang="en-US" sz="1000" dirty="0">
                <a:latin typeface="Helvetica" pitchFamily="1" charset="0"/>
                <a:cs typeface="Arial" pitchFamily="34" charset="0"/>
              </a:rPr>
              <a:t> in terms of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Helvetica" pitchFamily="1" charset="0"/>
                <a:cs typeface="Arial" pitchFamily="34" charset="0"/>
              </a:rPr>
              <a:t>*reducing the expected size of </a:t>
            </a:r>
            <a:r>
              <a:rPr lang="en-US" altLang="en-US" sz="1000" b="1" dirty="0">
                <a:solidFill>
                  <a:srgbClr val="000000"/>
                </a:solidFill>
                <a:latin typeface="Helvetica" pitchFamily="1" charset="0"/>
                <a:cs typeface="Arial" pitchFamily="34" charset="0"/>
              </a:rPr>
              <a:t>average losses </a:t>
            </a:r>
            <a:r>
              <a:rPr lang="en-US" altLang="en-US" sz="1000" dirty="0">
                <a:latin typeface="Helvetica" pitchFamily="1" charset="0"/>
                <a:cs typeface="Arial" pitchFamily="34" charset="0"/>
              </a:rPr>
              <a:t>in productions,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Helvetica" pitchFamily="1" charset="0"/>
                <a:cs typeface="Arial" pitchFamily="34" charset="0"/>
              </a:rPr>
              <a:t>*reducing chances of </a:t>
            </a:r>
            <a:r>
              <a:rPr lang="en-US" altLang="en-US" sz="1000" b="1" dirty="0">
                <a:solidFill>
                  <a:srgbClr val="000000"/>
                </a:solidFill>
                <a:latin typeface="Helvetica" pitchFamily="1" charset="0"/>
                <a:cs typeface="Arial" pitchFamily="34" charset="0"/>
              </a:rPr>
              <a:t>major slowdowns </a:t>
            </a:r>
            <a:r>
              <a:rPr lang="en-US" altLang="en-US" sz="1000" dirty="0">
                <a:latin typeface="Helvetica" pitchFamily="1" charset="0"/>
                <a:cs typeface="Arial" pitchFamily="34" charset="0"/>
              </a:rPr>
              <a:t>over short periods of time, 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Helvetica" pitchFamily="1" charset="0"/>
                <a:cs typeface="Arial" pitchFamily="34" charset="0"/>
              </a:rPr>
              <a:t>*reducing </a:t>
            </a:r>
            <a:r>
              <a:rPr lang="en-US" altLang="en-US" sz="1000" b="1" dirty="0">
                <a:solidFill>
                  <a:srgbClr val="000000"/>
                </a:solidFill>
                <a:latin typeface="Helvetica" pitchFamily="1" charset="0"/>
                <a:cs typeface="Arial" pitchFamily="34" charset="0"/>
              </a:rPr>
              <a:t>exposure to potentially catastrophic heat</a:t>
            </a:r>
            <a:r>
              <a:rPr lang="en-US" altLang="en-US" sz="1000" dirty="0">
                <a:solidFill>
                  <a:srgbClr val="800000"/>
                </a:solidFill>
                <a:latin typeface="Helvetica" pitchFamily="1" charset="0"/>
                <a:cs typeface="Arial" pitchFamily="34" charset="0"/>
              </a:rPr>
              <a:t> </a:t>
            </a:r>
            <a:r>
              <a:rPr lang="en-US" altLang="en-US" sz="1000" dirty="0">
                <a:latin typeface="Helvetica" pitchFamily="1" charset="0"/>
                <a:cs typeface="Arial" pitchFamily="34" charset="0"/>
              </a:rPr>
              <a:t>during the critical period of the growing seasons.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1" charset="0"/>
                <a:cs typeface="Arial" pitchFamily="34" charset="0"/>
              </a:rPr>
              <a:t>The effects of </a:t>
            </a:r>
            <a:r>
              <a:rPr lang="en-US" altLang="en-US" sz="1000" b="1" dirty="0">
                <a:solidFill>
                  <a:srgbClr val="000000"/>
                </a:solidFill>
                <a:latin typeface="Helvetica" pitchFamily="1" charset="0"/>
                <a:cs typeface="Arial" pitchFamily="34" charset="0"/>
              </a:rPr>
              <a:t>CO</a:t>
            </a:r>
            <a:r>
              <a:rPr lang="en-US" altLang="en-US" sz="1000" b="1" baseline="-25000" dirty="0">
                <a:solidFill>
                  <a:srgbClr val="000000"/>
                </a:solidFill>
                <a:latin typeface="Helvetica" pitchFamily="1" charset="0"/>
                <a:cs typeface="Arial" pitchFamily="34" charset="0"/>
              </a:rPr>
              <a:t>2</a:t>
            </a:r>
            <a:r>
              <a:rPr lang="en-US" altLang="en-US" sz="1000" b="1" dirty="0">
                <a:solidFill>
                  <a:srgbClr val="000000"/>
                </a:solidFill>
                <a:latin typeface="Helvetica" pitchFamily="1" charset="0"/>
                <a:cs typeface="Arial" pitchFamily="34" charset="0"/>
              </a:rPr>
              <a:t> fertilization temper the gains from mitigation for the C3 crop, wheat, while benefits remain significant for maize (a C4 crop) </a:t>
            </a:r>
            <a:r>
              <a:rPr lang="en-US" altLang="en-US" sz="1000" dirty="0">
                <a:solidFill>
                  <a:srgbClr val="000000"/>
                </a:solidFill>
                <a:latin typeface="Helvetica" pitchFamily="1" charset="0"/>
                <a:cs typeface="Arial" pitchFamily="34" charset="0"/>
              </a:rPr>
              <a:t>yields.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1" dirty="0">
              <a:solidFill>
                <a:srgbClr val="4F81BD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7" name="Picture 8" descr="Slide07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57200"/>
            <a:ext cx="5792788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Slide1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887788"/>
            <a:ext cx="5514975" cy="258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6510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2016-11-28T21:09:38Z</dcterms:created>
  <dcterms:modified xsi:type="dcterms:W3CDTF">2016-11-28T21:09:59Z</dcterms:modified>
</cp:coreProperties>
</file>