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39"/>
  </p:normalViewPr>
  <p:slideViewPr>
    <p:cSldViewPr snapToGrid="0" snapToObjects="1">
      <p:cViewPr varScale="1">
        <p:scale>
          <a:sx n="75" d="100"/>
          <a:sy n="75" d="100"/>
        </p:scale>
        <p:origin x="10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4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6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3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8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9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D303-B0DC-E14C-BA93-DBDDD8055D66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7EB3-A6D8-6C48-A566-A8813DFA7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4DDE8D-F6CA-3C43-9DD0-D39C6F4C0652}"/>
              </a:ext>
            </a:extLst>
          </p:cNvPr>
          <p:cNvSpPr txBox="1"/>
          <p:nvPr/>
        </p:nvSpPr>
        <p:spPr>
          <a:xfrm>
            <a:off x="1325122" y="283778"/>
            <a:ext cx="672671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Circumglobal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Response to Prescribed Soil Moisture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over North America</a:t>
            </a:r>
          </a:p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Haiyan Teng, Grant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Branstator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Ahmed Tawfik and Patrick Callaghan</a:t>
            </a:r>
          </a:p>
        </p:txBody>
      </p:sp>
      <p:pic>
        <p:nvPicPr>
          <p:cNvPr id="1026" name="Picture 2" descr="http://www.cgd.ucar.edu/ccr/hteng/mud/rev1.jpeg">
            <a:extLst>
              <a:ext uri="{FF2B5EF4-FFF2-40B4-BE49-F238E27FC236}">
                <a16:creationId xmlns:a16="http://schemas.microsoft.com/office/drawing/2014/main" id="{9AB9F233-DCAF-E545-9F42-AC379CFB84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4" b="24483"/>
          <a:stretch/>
        </p:blipFill>
        <p:spPr bwMode="auto">
          <a:xfrm>
            <a:off x="355710" y="1939159"/>
            <a:ext cx="4878442" cy="310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370B877F-0302-7D4A-8112-2DCB310AB3D7}"/>
              </a:ext>
            </a:extLst>
          </p:cNvPr>
          <p:cNvSpPr txBox="1">
            <a:spLocks/>
          </p:cNvSpPr>
          <p:nvPr/>
        </p:nvSpPr>
        <p:spPr>
          <a:xfrm>
            <a:off x="5344509" y="1836683"/>
            <a:ext cx="3667753" cy="480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kumimoji="1" lang="en-US" altLang="zh-CN" sz="1800" b="1" dirty="0">
                <a:latin typeface="Calibri" charset="0"/>
                <a:ea typeface="ＭＳ Ｐゴシック" charset="0"/>
                <a:cs typeface="ＭＳ Ｐゴシック" charset="0"/>
              </a:rPr>
              <a:t>Objective</a:t>
            </a:r>
          </a:p>
          <a:p>
            <a:pPr>
              <a:defRPr/>
            </a:pP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Find sources of predictability for high-impact stationary wave anomalies observed in recent boreal summers</a:t>
            </a:r>
          </a:p>
          <a:p>
            <a:pPr marL="0" indent="0">
              <a:buFont typeface="Arial" charset="0"/>
              <a:buNone/>
              <a:defRPr/>
            </a:pPr>
            <a:r>
              <a:rPr kumimoji="1" lang="en-US" altLang="zh-CN" sz="1800" b="1" dirty="0">
                <a:latin typeface="Calibri" charset="0"/>
                <a:ea typeface="ＭＳ Ｐゴシック" charset="0"/>
                <a:cs typeface="ＭＳ Ｐゴシック" charset="0"/>
              </a:rPr>
              <a:t>Approach</a:t>
            </a:r>
          </a:p>
          <a:p>
            <a:pPr>
              <a:defRPr/>
            </a:pP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A series of idealized prescribed soil moisture experiments with CESM1 </a:t>
            </a:r>
            <a:r>
              <a:rPr kumimoji="1" lang="en-US" altLang="zh-CN" sz="1400" dirty="0" err="1">
                <a:latin typeface="Calibri" charset="0"/>
                <a:ea typeface="ＭＳ Ｐゴシック" charset="0"/>
                <a:cs typeface="ＭＳ Ｐゴシック" charset="0"/>
              </a:rPr>
              <a:t>atm</a:t>
            </a: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kumimoji="1" lang="en-US" altLang="zh-CN" sz="1400" dirty="0" err="1">
                <a:latin typeface="Calibri" charset="0"/>
                <a:ea typeface="ＭＳ Ｐゴシック" charset="0"/>
                <a:cs typeface="ＭＳ Ｐゴシック" charset="0"/>
              </a:rPr>
              <a:t>lnd</a:t>
            </a: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 stand-alone configuration</a:t>
            </a:r>
          </a:p>
          <a:p>
            <a:pPr>
              <a:defRPr/>
            </a:pP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A linear planetary wave model   </a:t>
            </a:r>
          </a:p>
          <a:p>
            <a:pPr marL="0" indent="0">
              <a:buFont typeface="Arial" charset="0"/>
              <a:buNone/>
              <a:defRPr/>
            </a:pPr>
            <a:r>
              <a:rPr kumimoji="1" lang="en-US" altLang="zh-CN" sz="1800" b="1" dirty="0">
                <a:latin typeface="Calibri" charset="0"/>
                <a:ea typeface="ＭＳ Ｐゴシック" charset="0"/>
                <a:cs typeface="ＭＳ Ｐゴシック" charset="0"/>
              </a:rPr>
              <a:t>Impact</a:t>
            </a:r>
          </a:p>
          <a:p>
            <a:pPr>
              <a:defRPr/>
            </a:pPr>
            <a:r>
              <a:rPr kumimoji="1" lang="en-US" altLang="zh-CN" sz="1400">
                <a:latin typeface="Calibri" charset="0"/>
                <a:ea typeface="ＭＳ Ｐゴシック" charset="0"/>
                <a:cs typeface="ＭＳ Ｐゴシック" charset="0"/>
              </a:rPr>
              <a:t>The first </a:t>
            </a: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systematic investigation of soil moisture’s impact on large-scale circulation with CESM1</a:t>
            </a:r>
          </a:p>
          <a:p>
            <a:pPr>
              <a:defRPr/>
            </a:pP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Improved  dynamical understanding of </a:t>
            </a:r>
            <a:r>
              <a:rPr kumimoji="1" lang="en-US" altLang="zh-CN" sz="1400" dirty="0" err="1">
                <a:latin typeface="Calibri" charset="0"/>
                <a:ea typeface="ＭＳ Ｐゴシック" charset="0"/>
                <a:cs typeface="ＭＳ Ｐゴシック" charset="0"/>
              </a:rPr>
              <a:t>circumglobal</a:t>
            </a: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 teleconnections in the boreal summer</a:t>
            </a:r>
          </a:p>
          <a:p>
            <a:pPr>
              <a:defRPr/>
            </a:pPr>
            <a:r>
              <a:rPr kumimoji="1" lang="en-US" altLang="zh-CN" sz="1400" dirty="0">
                <a:latin typeface="Calibri" charset="0"/>
                <a:ea typeface="ＭＳ Ｐゴシック" charset="0"/>
                <a:cs typeface="ＭＳ Ｐゴシック" charset="0"/>
              </a:rPr>
              <a:t>Discovered a new source of extended predictability for high-impact stationary wave events </a:t>
            </a:r>
          </a:p>
          <a:p>
            <a:pPr>
              <a:defRPr/>
            </a:pPr>
            <a:endParaRPr kumimoji="1" lang="en-US" altLang="zh-CN" sz="1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62D3CC-50DE-2944-8C5E-02093FF8B195}"/>
              </a:ext>
            </a:extLst>
          </p:cNvPr>
          <p:cNvSpPr txBox="1"/>
          <p:nvPr/>
        </p:nvSpPr>
        <p:spPr>
          <a:xfrm>
            <a:off x="457199" y="5158012"/>
            <a:ext cx="477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Regressed Z200 upon domain averaged soil moisture in the Great Plains box in JRA-55 (left) and the 2600-year CAM5 control run (right) during May, June, July and August.</a:t>
            </a:r>
            <a:r>
              <a:rPr lang="en-US" sz="1200" i="1" dirty="0">
                <a:effectLst/>
              </a:rPr>
              <a:t> </a:t>
            </a:r>
            <a:endParaRPr lang="en-US" sz="12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09A68-FD13-0049-9DA9-822C60D645EC}"/>
              </a:ext>
            </a:extLst>
          </p:cNvPr>
          <p:cNvSpPr txBox="1"/>
          <p:nvPr/>
        </p:nvSpPr>
        <p:spPr>
          <a:xfrm>
            <a:off x="355711" y="6054923"/>
            <a:ext cx="4878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</a:rPr>
              <a:t>Teng, H., G. </a:t>
            </a:r>
            <a:r>
              <a:rPr lang="en-US" sz="1400" i="1" dirty="0" err="1">
                <a:solidFill>
                  <a:schemeClr val="accent1">
                    <a:lumMod val="75000"/>
                  </a:schemeClr>
                </a:solidFill>
              </a:rPr>
              <a:t>Branstator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</a:rPr>
              <a:t>, A. B. Tawfik, and P. Callaghan, 2019: </a:t>
            </a:r>
            <a:r>
              <a:rPr lang="en-US" sz="1400" i="1" dirty="0" err="1">
                <a:solidFill>
                  <a:schemeClr val="accent1">
                    <a:lumMod val="75000"/>
                  </a:schemeClr>
                </a:solidFill>
              </a:rPr>
              <a:t>Circumglobal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</a:rPr>
              <a:t> response to prescribed soil moisture over North America. J. Climate, </a:t>
            </a:r>
            <a:r>
              <a:rPr lang="en-US" sz="1400" i="1" dirty="0">
                <a:solidFill>
                  <a:schemeClr val="accent1"/>
                </a:solidFill>
              </a:rPr>
              <a:t>DOI: 10.1175/JCLI-D-18-0823.1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0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Stephanie Shearer</cp:lastModifiedBy>
  <cp:revision>6</cp:revision>
  <dcterms:created xsi:type="dcterms:W3CDTF">2019-03-11T15:21:52Z</dcterms:created>
  <dcterms:modified xsi:type="dcterms:W3CDTF">2019-03-27T16:56:56Z</dcterms:modified>
</cp:coreProperties>
</file>