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7"/>
    <p:restoredTop sz="93742"/>
  </p:normalViewPr>
  <p:slideViewPr>
    <p:cSldViewPr snapToGrid="0" snapToObjects="1">
      <p:cViewPr varScale="1">
        <p:scale>
          <a:sx n="69" d="100"/>
          <a:sy n="69" d="100"/>
        </p:scale>
        <p:origin x="9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3/31/2020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3/31/2020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3/31/2020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3/31/2020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3/31/2020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3/31/2020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3/31/2020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3/31/2020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3/31/2020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3/31/2020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3/31/2020</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1828800" y="2645"/>
            <a:ext cx="9060873" cy="830997"/>
          </a:xfrm>
          <a:prstGeom prst="rect">
            <a:avLst/>
          </a:prstGeom>
          <a:noFill/>
        </p:spPr>
        <p:txBody>
          <a:bodyPr wrap="square" rtlCol="0">
            <a:spAutoFit/>
          </a:bodyPr>
          <a:lstStyle/>
          <a:p>
            <a:pPr algn="ctr"/>
            <a:r>
              <a:rPr lang="en-US" sz="2400" b="1" dirty="0"/>
              <a:t>Amplification of Waveguide </a:t>
            </a:r>
            <a:r>
              <a:rPr lang="en-US" sz="2400" b="1" dirty="0" err="1"/>
              <a:t>Teleconneciton</a:t>
            </a:r>
            <a:r>
              <a:rPr lang="en-US" sz="2400" b="1" dirty="0"/>
              <a:t> </a:t>
            </a:r>
          </a:p>
          <a:p>
            <a:pPr algn="ctr"/>
            <a:r>
              <a:rPr lang="en-US" sz="2400" b="1" dirty="0"/>
              <a:t>in the Boreal Summer</a:t>
            </a:r>
          </a:p>
        </p:txBody>
      </p:sp>
      <p:sp>
        <p:nvSpPr>
          <p:cNvPr id="5" name="TextBox 4">
            <a:extLst>
              <a:ext uri="{FF2B5EF4-FFF2-40B4-BE49-F238E27FC236}">
                <a16:creationId xmlns:a16="http://schemas.microsoft.com/office/drawing/2014/main" id="{6AF21CA0-BFB2-FD49-B87B-691F5EF29D9D}"/>
              </a:ext>
            </a:extLst>
          </p:cNvPr>
          <p:cNvSpPr txBox="1"/>
          <p:nvPr/>
        </p:nvSpPr>
        <p:spPr>
          <a:xfrm>
            <a:off x="340557" y="865968"/>
            <a:ext cx="11785928" cy="369332"/>
          </a:xfrm>
          <a:prstGeom prst="rect">
            <a:avLst/>
          </a:prstGeom>
          <a:noFill/>
          <a:ln>
            <a:solidFill>
              <a:schemeClr val="accent1"/>
            </a:solidFill>
          </a:ln>
        </p:spPr>
        <p:txBody>
          <a:bodyPr wrap="square" rtlCol="0">
            <a:spAutoFit/>
          </a:bodyPr>
          <a:lstStyle/>
          <a:p>
            <a:pPr algn="ctr"/>
            <a:r>
              <a:rPr lang="en-US" dirty="0"/>
              <a:t>Teng H. and G. </a:t>
            </a:r>
            <a:r>
              <a:rPr lang="en-US" dirty="0" err="1"/>
              <a:t>Branstator</a:t>
            </a:r>
            <a:r>
              <a:rPr lang="en-US" dirty="0"/>
              <a:t>, 2019, Current Climate Change Report, 5:421-432</a:t>
            </a:r>
            <a:endParaRPr lang="en-US" sz="1600" dirty="0">
              <a:effectLst/>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0" y="1327632"/>
            <a:ext cx="5328745" cy="1723549"/>
          </a:xfrm>
          <a:prstGeom prst="rect">
            <a:avLst/>
          </a:prstGeom>
          <a:noFill/>
        </p:spPr>
        <p:txBody>
          <a:bodyPr wrap="square" rtlCol="0">
            <a:spAutoFit/>
          </a:bodyPr>
          <a:lstStyle/>
          <a:p>
            <a:r>
              <a:rPr lang="en-US" sz="1600" b="1" i="1" dirty="0">
                <a:latin typeface="Arial"/>
                <a:cs typeface="Arial"/>
              </a:rPr>
              <a:t>OBJECTIVE</a:t>
            </a:r>
          </a:p>
          <a:p>
            <a:pPr>
              <a:spcBef>
                <a:spcPts val="600"/>
              </a:spcBef>
            </a:pPr>
            <a:r>
              <a:rPr lang="en-US" sz="1400" dirty="0">
                <a:solidFill>
                  <a:prstClr val="black"/>
                </a:solidFill>
                <a:latin typeface="Arial"/>
                <a:cs typeface="Arial"/>
              </a:rPr>
              <a:t> </a:t>
            </a:r>
            <a:r>
              <a:rPr kumimoji="1" lang="en-US" altLang="zh-CN" sz="1600" dirty="0">
                <a:latin typeface="Calibri" charset="0"/>
                <a:ea typeface="ＭＳ Ｐゴシック" charset="0"/>
                <a:cs typeface="ＭＳ Ｐゴシック" charset="0"/>
              </a:rPr>
              <a:t>Synthesize and discuss the limitations of the prevailing hypotheses on whether climate change can amplify quasi-stationary </a:t>
            </a:r>
            <a:r>
              <a:rPr kumimoji="1" lang="en-US" altLang="zh-CN" sz="1600" dirty="0" err="1">
                <a:latin typeface="Calibri" charset="0"/>
                <a:ea typeface="ＭＳ Ｐゴシック" charset="0"/>
                <a:cs typeface="ＭＳ Ｐゴシック" charset="0"/>
              </a:rPr>
              <a:t>Rossby</a:t>
            </a:r>
            <a:r>
              <a:rPr kumimoji="1" lang="en-US" altLang="zh-CN" sz="1600" dirty="0">
                <a:latin typeface="Calibri" charset="0"/>
                <a:ea typeface="ＭＳ Ｐゴシック" charset="0"/>
                <a:cs typeface="ＭＳ Ｐゴシック" charset="0"/>
              </a:rPr>
              <a:t> wave events, leading to more extreme events in the mid-latitude.</a:t>
            </a:r>
          </a:p>
          <a:p>
            <a:pPr>
              <a:spcBef>
                <a:spcPts val="600"/>
              </a:spcBef>
            </a:pPr>
            <a:endParaRPr lang="en-US" sz="1600" b="1" i="1" dirty="0">
              <a:latin typeface="Arial"/>
              <a:cs typeface="Arial"/>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0" y="2925413"/>
            <a:ext cx="6046124" cy="846386"/>
          </a:xfrm>
          <a:prstGeom prst="rect">
            <a:avLst/>
          </a:prstGeom>
          <a:noFill/>
        </p:spPr>
        <p:txBody>
          <a:bodyPr wrap="square" rtlCol="0">
            <a:spAutoFit/>
          </a:bodyPr>
          <a:lstStyle/>
          <a:p>
            <a:r>
              <a:rPr lang="en-US" sz="1600" b="1" i="1" dirty="0">
                <a:latin typeface="Arial"/>
                <a:cs typeface="Arial"/>
              </a:rPr>
              <a:t>APPROACH</a:t>
            </a:r>
          </a:p>
          <a:p>
            <a:pPr>
              <a:defRPr/>
            </a:pPr>
            <a:r>
              <a:rPr lang="en-US" sz="1400" dirty="0">
                <a:solidFill>
                  <a:prstClr val="black"/>
                </a:solidFill>
                <a:latin typeface="Arial"/>
                <a:cs typeface="Arial"/>
              </a:rPr>
              <a:t> </a:t>
            </a:r>
            <a:r>
              <a:rPr kumimoji="1" lang="en-US" altLang="zh-CN" sz="1400" dirty="0">
                <a:latin typeface="Calibri" charset="0"/>
                <a:ea typeface="ＭＳ Ｐゴシック" charset="0"/>
                <a:cs typeface="ＭＳ Ｐゴシック" charset="0"/>
              </a:rPr>
              <a:t>In-depth  review</a:t>
            </a:r>
            <a:endParaRPr kumimoji="1" lang="en-US" altLang="zh-CN" b="1" dirty="0">
              <a:latin typeface="Calibri" charset="0"/>
              <a:ea typeface="ＭＳ Ｐゴシック" charset="0"/>
              <a:cs typeface="ＭＳ Ｐゴシック" charset="0"/>
            </a:endParaRPr>
          </a:p>
          <a:p>
            <a:pPr>
              <a:spcBef>
                <a:spcPts val="600"/>
              </a:spcBef>
            </a:pPr>
            <a:endParaRPr lang="en-US" sz="1400"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0" y="3771799"/>
            <a:ext cx="5150069" cy="1923604"/>
          </a:xfrm>
          <a:prstGeom prst="rect">
            <a:avLst/>
          </a:prstGeom>
          <a:noFill/>
        </p:spPr>
        <p:txBody>
          <a:bodyPr wrap="square" rtlCol="0">
            <a:spAutoFit/>
          </a:bodyPr>
          <a:lstStyle/>
          <a:p>
            <a:r>
              <a:rPr lang="en-US" sz="1600" b="1" i="1" dirty="0">
                <a:latin typeface="Arial"/>
                <a:cs typeface="Arial"/>
              </a:rPr>
              <a:t>IMPACT</a:t>
            </a:r>
          </a:p>
          <a:p>
            <a:pPr>
              <a:defRPr/>
            </a:pPr>
            <a:r>
              <a:rPr kumimoji="1" lang="en-US" altLang="zh-CN" sz="1400" dirty="0">
                <a:latin typeface="Calibri" charset="0"/>
                <a:ea typeface="ＭＳ Ｐゴシック" charset="0"/>
                <a:cs typeface="ＭＳ Ｐゴシック" charset="0"/>
              </a:rPr>
              <a:t>The Quasi-resonant Amplification(QRA)   hypothesis (</a:t>
            </a:r>
            <a:r>
              <a:rPr kumimoji="1" lang="en-US" altLang="zh-CN" sz="1400" dirty="0" err="1">
                <a:latin typeface="Calibri" charset="0"/>
                <a:ea typeface="ＭＳ Ｐゴシック" charset="0"/>
                <a:cs typeface="ＭＳ Ｐゴシック" charset="0"/>
              </a:rPr>
              <a:t>Petoukhov</a:t>
            </a:r>
            <a:r>
              <a:rPr kumimoji="1" lang="en-US" altLang="zh-CN" sz="1400" dirty="0">
                <a:latin typeface="Calibri" charset="0"/>
                <a:ea typeface="ＭＳ Ｐゴシック" charset="0"/>
                <a:cs typeface="ＭＳ Ｐゴシック" charset="0"/>
              </a:rPr>
              <a:t> et al. 2013) has not yet been verified with models</a:t>
            </a:r>
          </a:p>
          <a:p>
            <a:pPr>
              <a:defRPr/>
            </a:pPr>
            <a:endParaRPr kumimoji="1" lang="en-US" altLang="zh-CN" sz="1400" dirty="0">
              <a:latin typeface="Calibri" charset="0"/>
              <a:ea typeface="ＭＳ Ｐゴシック" charset="0"/>
              <a:cs typeface="ＭＳ Ｐゴシック" charset="0"/>
            </a:endParaRPr>
          </a:p>
          <a:p>
            <a:pPr>
              <a:defRPr/>
            </a:pPr>
            <a:r>
              <a:rPr kumimoji="1" lang="en-US" altLang="zh-CN" sz="1400" dirty="0">
                <a:latin typeface="Calibri" charset="0"/>
                <a:ea typeface="ＭＳ Ｐゴシック" charset="0"/>
                <a:cs typeface="ＭＳ Ｐゴシック" charset="0"/>
              </a:rPr>
              <a:t>Enhanced diabatic heating, particularly that associated with increasing aridity in the mid-latitude, if properly modeled, could lead to more high-amplitude </a:t>
            </a:r>
            <a:r>
              <a:rPr kumimoji="1" lang="en-US" altLang="zh-CN" sz="1400" dirty="0" err="1">
                <a:latin typeface="Calibri" charset="0"/>
                <a:ea typeface="ＭＳ Ｐゴシック" charset="0"/>
                <a:cs typeface="ＭＳ Ｐゴシック" charset="0"/>
              </a:rPr>
              <a:t>circumglobal</a:t>
            </a:r>
            <a:r>
              <a:rPr kumimoji="1" lang="en-US" altLang="zh-CN" sz="1400" dirty="0">
                <a:latin typeface="Calibri" charset="0"/>
                <a:ea typeface="ＭＳ Ｐゴシック" charset="0"/>
                <a:cs typeface="ＭＳ Ｐゴシック" charset="0"/>
              </a:rPr>
              <a:t> planetary wave events </a:t>
            </a:r>
          </a:p>
          <a:p>
            <a:pPr>
              <a:spcBef>
                <a:spcPts val="600"/>
              </a:spcBef>
            </a:pPr>
            <a:endParaRPr lang="en-US" sz="1400" dirty="0">
              <a:latin typeface="Arial" panose="020B0604020202020204" pitchFamily="34" charset="0"/>
              <a:cs typeface="Arial" panose="020B0604020202020204" pitchFamily="34" charset="0"/>
            </a:endParaRPr>
          </a:p>
        </p:txBody>
      </p:sp>
      <p:pic>
        <p:nvPicPr>
          <p:cNvPr id="10" name="Picture 1" descr="page8image2874896">
            <a:extLst>
              <a:ext uri="{FF2B5EF4-FFF2-40B4-BE49-F238E27FC236}">
                <a16:creationId xmlns:a16="http://schemas.microsoft.com/office/drawing/2014/main" id="{BA5B0254-87FA-0B40-B9DB-67B7333EA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999" y="1368762"/>
            <a:ext cx="4607961" cy="336483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E0482A7-696A-6744-A7E4-5B8E6194F588}"/>
              </a:ext>
            </a:extLst>
          </p:cNvPr>
          <p:cNvSpPr txBox="1"/>
          <p:nvPr/>
        </p:nvSpPr>
        <p:spPr>
          <a:xfrm>
            <a:off x="6138999" y="4733601"/>
            <a:ext cx="5616825" cy="1446550"/>
          </a:xfrm>
          <a:prstGeom prst="rect">
            <a:avLst/>
          </a:prstGeom>
          <a:noFill/>
        </p:spPr>
        <p:txBody>
          <a:bodyPr wrap="square" rtlCol="0">
            <a:spAutoFit/>
          </a:bodyPr>
          <a:lstStyle/>
          <a:p>
            <a:r>
              <a:rPr lang="en-US" sz="1100" i="1" dirty="0"/>
              <a:t>a) Seasonal mean response of 300 </a:t>
            </a:r>
            <a:r>
              <a:rPr lang="en-US" sz="1100" i="1" dirty="0" err="1"/>
              <a:t>hPa</a:t>
            </a:r>
            <a:r>
              <a:rPr lang="en-US" sz="1100" i="1" dirty="0"/>
              <a:t> geopotential height (Z200) in the 100 member CESM1 Great Plains soil water depletion experiment and b) </a:t>
            </a:r>
            <a:r>
              <a:rPr lang="en-US" sz="1100" i="1" dirty="0" err="1"/>
              <a:t>Hovmoller</a:t>
            </a:r>
            <a:r>
              <a:rPr lang="en-US" sz="1100" i="1" dirty="0"/>
              <a:t> diagrams of daily Z200 anomalies averaged at 40-60N. c) Vertical profiles of seasonal mean diabatic heating anomalies averaged at the Great Plains box (outlined in a), where soil water was depleted, with the solid and dashed lines representing the 100-member ensemble mean and +/- 1 standard deviation, respectively. </a:t>
            </a:r>
            <a:r>
              <a:rPr lang="en-US" sz="1100" i="1" dirty="0" err="1"/>
              <a:t>g,f,e,d</a:t>
            </a:r>
            <a:r>
              <a:rPr lang="en-US" sz="1100" i="1" dirty="0"/>
              <a:t> are daily Z200 anomalies and horizontal component of wave activity flux at 200 </a:t>
            </a:r>
            <a:r>
              <a:rPr lang="en-US" sz="1100" i="1" dirty="0" err="1"/>
              <a:t>hPa</a:t>
            </a:r>
            <a:r>
              <a:rPr lang="en-US" sz="1100" i="1" dirty="0"/>
              <a:t> on day 5, 10, 15 and 20 respectively.  </a:t>
            </a:r>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215</Words>
  <Application>Microsoft Office PowerPoint</Application>
  <PresentationFormat>Widescreen</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18</cp:revision>
  <dcterms:created xsi:type="dcterms:W3CDTF">2017-08-29T22:43:04Z</dcterms:created>
  <dcterms:modified xsi:type="dcterms:W3CDTF">2020-03-31T18:02:17Z</dcterms:modified>
</cp:coreProperties>
</file>