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3" r:id="rId1"/>
    <p:sldMasterId id="2147483688" r:id="rId2"/>
    <p:sldMasterId id="2147483691" r:id="rId3"/>
  </p:sldMasterIdLst>
  <p:notesMasterIdLst>
    <p:notesMasterId r:id="rId5"/>
  </p:notesMasterIdLst>
  <p:handoutMasterIdLst>
    <p:handoutMasterId r:id="rId6"/>
  </p:handoutMasterIdLst>
  <p:sldIdLst>
    <p:sldId id="26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6E25"/>
    <a:srgbClr val="1C75BC"/>
    <a:srgbClr val="88AC2E"/>
    <a:srgbClr val="008000"/>
    <a:srgbClr val="106636"/>
    <a:srgbClr val="276258"/>
    <a:srgbClr val="0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6272" autoAdjust="0"/>
  </p:normalViewPr>
  <p:slideViewPr>
    <p:cSldViewPr snapToGrid="0" snapToObjects="1">
      <p:cViewPr varScale="1">
        <p:scale>
          <a:sx n="122" d="100"/>
          <a:sy n="122" d="100"/>
        </p:scale>
        <p:origin x="1144" y="184"/>
      </p:cViewPr>
      <p:guideLst>
        <p:guide orient="horz" pos="2160"/>
        <p:guide pos="384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-1542" y="-10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3BC703-3CBD-6E4D-BA71-3FD9FD935D5C}" type="datetimeFigureOut">
              <a:rPr lang="en-US" smtClean="0"/>
              <a:t>9/24/19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10744-5CF2-5543-BF83-A5596142CF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6717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8C03B-BDB1-094E-85E4-DB3D905A6DF3}" type="datetimeFigureOut">
              <a:rPr lang="en-US" smtClean="0"/>
              <a:t>9/24/19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1C719-3C4F-EB4F-89FE-A3D057C59A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658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1C719-3C4F-EB4F-89FE-A3D057C59AC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6647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6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3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2"/>
            <a:ext cx="12192000" cy="708660"/>
          </a:xfrm>
          <a:prstGeom prst="rect">
            <a:avLst/>
          </a:prstGeom>
          <a:solidFill>
            <a:srgbClr val="1C75BC"/>
          </a:solidFill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8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5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8" y="1079054"/>
            <a:ext cx="7715033" cy="1214209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8" y="2641150"/>
            <a:ext cx="7715033" cy="1212396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8" y="4214365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44" indent="-285744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600" y="6248406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8" y="6323019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15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34" y="6330639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3" name="Straight Connector 2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5786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her (EESA 2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ave 2"/>
          <p:cNvSpPr/>
          <p:nvPr userDrawn="1"/>
        </p:nvSpPr>
        <p:spPr>
          <a:xfrm>
            <a:off x="7" y="330205"/>
            <a:ext cx="12187767" cy="238125"/>
          </a:xfrm>
          <a:prstGeom prst="wave">
            <a:avLst/>
          </a:prstGeom>
          <a:solidFill>
            <a:schemeClr val="accent6">
              <a:lumMod val="75000"/>
            </a:schemeClr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52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4" name="Wave 3"/>
          <p:cNvSpPr/>
          <p:nvPr userDrawn="1"/>
        </p:nvSpPr>
        <p:spPr>
          <a:xfrm>
            <a:off x="4241" y="311154"/>
            <a:ext cx="12187767" cy="219075"/>
          </a:xfrm>
          <a:prstGeom prst="wave">
            <a:avLst/>
          </a:prstGeom>
          <a:gradFill>
            <a:gsLst>
              <a:gs pos="0">
                <a:srgbClr val="FFCC66"/>
              </a:gs>
              <a:gs pos="100000">
                <a:srgbClr val="FFF495"/>
              </a:gs>
            </a:gsLst>
            <a:lin ang="600000" scaled="0"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52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5" name="Wave 4"/>
          <p:cNvSpPr/>
          <p:nvPr userDrawn="1"/>
        </p:nvSpPr>
        <p:spPr>
          <a:xfrm>
            <a:off x="7" y="263530"/>
            <a:ext cx="12187767" cy="233363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52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Wave 5"/>
          <p:cNvSpPr/>
          <p:nvPr userDrawn="1"/>
        </p:nvSpPr>
        <p:spPr>
          <a:xfrm>
            <a:off x="0" y="65088"/>
            <a:ext cx="12192000" cy="361951"/>
          </a:xfrm>
          <a:prstGeom prst="wave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52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12192000" cy="304800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1436852">
              <a:defRPr/>
            </a:pPr>
            <a:endParaRPr lang="en-US" sz="1800" dirty="0">
              <a:solidFill>
                <a:prstClr val="white"/>
              </a:solidFill>
            </a:endParaRPr>
          </a:p>
        </p:txBody>
      </p:sp>
      <p:sp>
        <p:nvSpPr>
          <p:cNvPr id="8" name="Wave 7"/>
          <p:cNvSpPr/>
          <p:nvPr userDrawn="1"/>
        </p:nvSpPr>
        <p:spPr>
          <a:xfrm>
            <a:off x="-4233" y="557214"/>
            <a:ext cx="12196233" cy="233363"/>
          </a:xfrm>
          <a:prstGeom prst="wave">
            <a:avLst/>
          </a:prstGeom>
          <a:solidFill>
            <a:srgbClr val="6BA42C"/>
          </a:solidFill>
          <a:ln w="3175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defTabSz="1436852">
              <a:defRPr/>
            </a:pPr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0" y="2"/>
            <a:ext cx="12192000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 marL="0">
              <a:spcBef>
                <a:spcPts val="0"/>
              </a:spcBef>
              <a:defRPr b="1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1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8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chemeClr val="accent4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</a:t>
            </a:r>
          </a:p>
        </p:txBody>
      </p:sp>
      <p:sp>
        <p:nvSpPr>
          <p:cNvPr id="1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5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1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8" y="1079054"/>
            <a:ext cx="7715033" cy="1214209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1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8" y="2641150"/>
            <a:ext cx="7715033" cy="1212396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1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8" y="4214365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44" indent="-285744">
              <a:buFont typeface="Arial" panose="020B0604020202020204" pitchFamily="34" charset="0"/>
              <a:buChar char="‒"/>
              <a:defRPr sz="1400" b="0">
                <a:solidFill>
                  <a:srgbClr val="1C75BC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</p:txBody>
      </p:sp>
      <p:pic>
        <p:nvPicPr>
          <p:cNvPr id="18" name="Picture 17" descr="EES_Logo2015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19" name="Picture 18" descr="Berkeley_Lab_Logo_Small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600" y="6248406"/>
            <a:ext cx="1016000" cy="593313"/>
          </a:xfrm>
          <a:prstGeom prst="rect">
            <a:avLst/>
          </a:prstGeom>
        </p:spPr>
      </p:pic>
      <p:sp>
        <p:nvSpPr>
          <p:cNvPr id="20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8" y="6323019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  <p:sp>
        <p:nvSpPr>
          <p:cNvPr id="21" name="Picture Placeholder 51"/>
          <p:cNvSpPr>
            <a:spLocks noGrp="1"/>
          </p:cNvSpPr>
          <p:nvPr>
            <p:ph type="pic" sz="quarter" idx="37" hasCustomPrompt="1"/>
          </p:nvPr>
        </p:nvSpPr>
        <p:spPr>
          <a:xfrm>
            <a:off x="463134" y="6330639"/>
            <a:ext cx="3844713" cy="439737"/>
          </a:xfrm>
          <a:prstGeom prst="rect">
            <a:avLst/>
          </a:prstGeom>
        </p:spPr>
        <p:txBody>
          <a:bodyPr/>
          <a:lstStyle>
            <a:lvl1pPr>
              <a:defRPr sz="1100" baseline="0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 logo here</a:t>
            </a:r>
          </a:p>
        </p:txBody>
      </p:sp>
      <p:cxnSp>
        <p:nvCxnSpPr>
          <p:cNvPr id="22" name="Straight Connector 21"/>
          <p:cNvCxnSpPr/>
          <p:nvPr userDrawn="1"/>
        </p:nvCxnSpPr>
        <p:spPr>
          <a:xfrm>
            <a:off x="0" y="734513"/>
            <a:ext cx="12192000" cy="0"/>
          </a:xfrm>
          <a:prstGeom prst="line">
            <a:avLst/>
          </a:prstGeom>
          <a:ln w="50800" cmpd="thickThin">
            <a:solidFill>
              <a:srgbClr val="88AC2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 userDrawn="1"/>
        </p:nvCxnSpPr>
        <p:spPr>
          <a:xfrm>
            <a:off x="0" y="6242253"/>
            <a:ext cx="12192000" cy="0"/>
          </a:xfrm>
          <a:prstGeom prst="line">
            <a:avLst/>
          </a:prstGeom>
          <a:ln w="31750">
            <a:solidFill>
              <a:srgbClr val="88AC2E"/>
            </a:solidFill>
          </a:ln>
          <a:effectLst>
            <a:reflection endPos="50000" dist="12700" dir="5400000" sy="-100000" algn="bl" rotWithShape="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4339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 noChangeAspect="1"/>
          </p:cNvSpPr>
          <p:nvPr>
            <p:ph type="title" hasCustomPrompt="1"/>
          </p:nvPr>
        </p:nvSpPr>
        <p:spPr bwMode="auto">
          <a:xfrm>
            <a:off x="488649" y="-4626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 noChangeAspect="1"/>
          </p:cNvSpPr>
          <p:nvPr>
            <p:ph sz="quarter" idx="31" hasCustomPrompt="1"/>
          </p:nvPr>
        </p:nvSpPr>
        <p:spPr>
          <a:xfrm>
            <a:off x="18661" y="782958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 noChangeAspect="1"/>
          </p:cNvSpPr>
          <p:nvPr>
            <p:ph type="body" sz="quarter" idx="26" hasCustomPrompt="1"/>
          </p:nvPr>
        </p:nvSpPr>
        <p:spPr>
          <a:xfrm>
            <a:off x="16933" y="5553965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 noChangeAspect="1"/>
          </p:cNvSpPr>
          <p:nvPr>
            <p:ph type="body" sz="quarter" idx="30" hasCustomPrompt="1"/>
          </p:nvPr>
        </p:nvSpPr>
        <p:spPr>
          <a:xfrm>
            <a:off x="4517128" y="1079054"/>
            <a:ext cx="7715033" cy="1214209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 noChangeAspect="1"/>
          </p:cNvSpPr>
          <p:nvPr>
            <p:ph type="body" sz="quarter" idx="34" hasCustomPrompt="1"/>
          </p:nvPr>
        </p:nvSpPr>
        <p:spPr>
          <a:xfrm>
            <a:off x="4517128" y="2641150"/>
            <a:ext cx="7715033" cy="1212396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 noChangeAspect="1"/>
          </p:cNvSpPr>
          <p:nvPr>
            <p:ph type="body" sz="quarter" idx="35" hasCustomPrompt="1"/>
          </p:nvPr>
        </p:nvSpPr>
        <p:spPr>
          <a:xfrm>
            <a:off x="4517128" y="4214365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44" indent="-285744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1" y="6354781"/>
            <a:ext cx="2439785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35165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601" y="6248406"/>
            <a:ext cx="761143" cy="592646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 noChangeAspect="1"/>
          </p:cNvSpPr>
          <p:nvPr>
            <p:ph type="pic" sz="quarter" idx="36" hasCustomPrompt="1"/>
          </p:nvPr>
        </p:nvSpPr>
        <p:spPr>
          <a:xfrm>
            <a:off x="4516968" y="6323019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340373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9" y="-4626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18661" y="782958"/>
            <a:ext cx="4467979" cy="4771004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                      - Visually compelling figure(s) to explain the research               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16933" y="5553965"/>
            <a:ext cx="4469707" cy="688293"/>
          </a:xfrm>
          <a:prstGeom prst="rect">
            <a:avLst/>
          </a:prstGeom>
        </p:spPr>
        <p:txBody>
          <a:bodyPr>
            <a:noAutofit/>
          </a:bodyPr>
          <a:lstStyle>
            <a:lvl1pPr algn="just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4517128" y="1079054"/>
            <a:ext cx="7715033" cy="1214209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4517128" y="2641150"/>
            <a:ext cx="7715033" cy="1212396"/>
          </a:xfrm>
          <a:prstGeom prst="rect">
            <a:avLst/>
          </a:prstGeom>
        </p:spPr>
        <p:txBody>
          <a:bodyPr/>
          <a:lstStyle>
            <a:lvl1pPr marL="228594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4517128" y="4214365"/>
            <a:ext cx="7715033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44" indent="-285744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81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600" y="6248406"/>
            <a:ext cx="1016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572" y="6294126"/>
            <a:ext cx="73152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947435" y="6293642"/>
            <a:ext cx="731520" cy="52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19057" y="5308606"/>
            <a:ext cx="4497916" cy="246063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48872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E-SC generic (BER or BES)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9" y="-4626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40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6096000" y="762804"/>
            <a:ext cx="6043472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41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488649" y="5764795"/>
            <a:ext cx="11190515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44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7" y="1059212"/>
            <a:ext cx="6170020" cy="2356511"/>
          </a:xfrm>
          <a:prstGeom prst="rect">
            <a:avLst/>
          </a:prstGeom>
        </p:spPr>
        <p:txBody>
          <a:bodyPr/>
          <a:lstStyle>
            <a:lvl1pPr marL="228594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46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7" y="3730757"/>
            <a:ext cx="6170020" cy="2034041"/>
          </a:xfrm>
          <a:prstGeom prst="rect">
            <a:avLst/>
          </a:prstGeom>
        </p:spPr>
        <p:txBody>
          <a:bodyPr/>
          <a:lstStyle>
            <a:lvl1pPr marL="228594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47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6096007" y="3730758"/>
            <a:ext cx="6170020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44" indent="-285744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81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600" y="6248406"/>
            <a:ext cx="1016000" cy="593313"/>
          </a:xfrm>
          <a:prstGeom prst="rect">
            <a:avLst/>
          </a:prstGeom>
        </p:spPr>
      </p:pic>
      <p:sp>
        <p:nvSpPr>
          <p:cNvPr id="52" name="Picture Placeholder 51"/>
          <p:cNvSpPr>
            <a:spLocks noGrp="1"/>
          </p:cNvSpPr>
          <p:nvPr>
            <p:ph type="pic" sz="quarter" idx="36" hasCustomPrompt="1"/>
          </p:nvPr>
        </p:nvSpPr>
        <p:spPr>
          <a:xfrm>
            <a:off x="4516968" y="6323019"/>
            <a:ext cx="4250267" cy="439737"/>
          </a:xfrm>
          <a:prstGeom prst="rect">
            <a:avLst/>
          </a:prstGeom>
        </p:spPr>
        <p:txBody>
          <a:bodyPr/>
          <a:lstStyle>
            <a:lvl1pPr>
              <a:defRPr sz="1100">
                <a:solidFill>
                  <a:srgbClr val="E86E25"/>
                </a:solidFill>
              </a:defRPr>
            </a:lvl1pPr>
          </a:lstStyle>
          <a:p>
            <a:pPr lvl="0"/>
            <a:r>
              <a:rPr lang="en-US" dirty="0"/>
              <a:t>Optional - additional logos here (project logo, collaborators, etc.)</a:t>
            </a:r>
          </a:p>
        </p:txBody>
      </p:sp>
    </p:spTree>
    <p:extLst>
      <p:ext uri="{BB962C8B-B14F-4D97-AF65-F5344CB8AC3E}">
        <p14:creationId xmlns:p14="http://schemas.microsoft.com/office/powerpoint/2010/main" val="2542556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atershed Function SF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Placeholder 1"/>
          <p:cNvSpPr>
            <a:spLocks noGrp="1"/>
          </p:cNvSpPr>
          <p:nvPr>
            <p:ph type="title" hasCustomPrompt="1"/>
          </p:nvPr>
        </p:nvSpPr>
        <p:spPr bwMode="auto">
          <a:xfrm>
            <a:off x="488649" y="-4626"/>
            <a:ext cx="11190515" cy="708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>
            <a:lvl1pPr>
              <a:defRPr b="1" baseline="0">
                <a:solidFill>
                  <a:srgbClr val="008000"/>
                </a:solidFill>
              </a:defRPr>
            </a:lvl1pPr>
          </a:lstStyle>
          <a:p>
            <a:pPr lvl="0"/>
            <a:r>
              <a:rPr lang="en-US" dirty="0"/>
              <a:t>Title</a:t>
            </a:r>
          </a:p>
        </p:txBody>
      </p:sp>
      <p:pic>
        <p:nvPicPr>
          <p:cNvPr id="48" name="Picture 9" descr="horizontal-logo-green-text.jp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6354781"/>
            <a:ext cx="3251200" cy="407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9" name="Picture 48" descr="EES_Logo2015.jpg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8940800" y="6323281"/>
            <a:ext cx="1802200" cy="365760"/>
          </a:xfrm>
          <a:prstGeom prst="rect">
            <a:avLst/>
          </a:prstGeom>
        </p:spPr>
      </p:pic>
      <p:pic>
        <p:nvPicPr>
          <p:cNvPr id="50" name="Picture 49" descr="Berkeley_Lab_Logo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769600" y="6248406"/>
            <a:ext cx="1016000" cy="593313"/>
          </a:xfrm>
          <a:prstGeom prst="rect">
            <a:avLst/>
          </a:prstGeom>
        </p:spPr>
      </p:pic>
      <p:pic>
        <p:nvPicPr>
          <p:cNvPr id="15" name="Picture 14" descr="ERSP_2010(SBR)-logo.png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1572" y="6294126"/>
            <a:ext cx="731520" cy="536473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947435" y="6293642"/>
            <a:ext cx="731520" cy="524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ontent Placeholder 10"/>
          <p:cNvSpPr>
            <a:spLocks noGrp="1"/>
          </p:cNvSpPr>
          <p:nvPr>
            <p:ph sz="quarter" idx="31" hasCustomPrompt="1"/>
          </p:nvPr>
        </p:nvSpPr>
        <p:spPr>
          <a:xfrm>
            <a:off x="6096000" y="762804"/>
            <a:ext cx="6043472" cy="2652919"/>
          </a:xfrm>
          <a:prstGeom prst="rect">
            <a:avLst/>
          </a:prstGeom>
        </p:spPr>
        <p:txBody>
          <a:bodyPr/>
          <a:lstStyle>
            <a:lvl1pPr>
              <a:defRPr sz="1800" b="0" baseline="0">
                <a:solidFill>
                  <a:srgbClr val="008000"/>
                </a:solidFill>
              </a:defRPr>
            </a:lvl1pPr>
            <a:lvl2pPr>
              <a:defRPr sz="1400"/>
            </a:lvl2pPr>
          </a:lstStyle>
          <a:p>
            <a:pPr lvl="0"/>
            <a:r>
              <a:rPr lang="en-US" dirty="0"/>
              <a:t>Image and caption</a:t>
            </a:r>
          </a:p>
          <a:p>
            <a:pPr lvl="0"/>
            <a:r>
              <a:rPr lang="en-US" dirty="0"/>
              <a:t>- Visually compelling figure(s) to explain the research</a:t>
            </a:r>
          </a:p>
          <a:p>
            <a:pPr lvl="0"/>
            <a:r>
              <a:rPr lang="en-US" dirty="0"/>
              <a:t>- Include legends and descriptive caption                     - DOE has the right to use published journal images per contractual funding agreements</a:t>
            </a:r>
          </a:p>
          <a:p>
            <a:pPr lvl="1"/>
            <a:endParaRPr lang="en-US" dirty="0"/>
          </a:p>
        </p:txBody>
      </p:sp>
      <p:sp>
        <p:nvSpPr>
          <p:cNvPr id="22" name="Text Placeholder 30"/>
          <p:cNvSpPr>
            <a:spLocks noGrp="1"/>
          </p:cNvSpPr>
          <p:nvPr>
            <p:ph type="body" sz="quarter" idx="26" hasCustomPrompt="1"/>
          </p:nvPr>
        </p:nvSpPr>
        <p:spPr>
          <a:xfrm>
            <a:off x="488649" y="5764795"/>
            <a:ext cx="11190515" cy="477460"/>
          </a:xfrm>
          <a:prstGeom prst="rect">
            <a:avLst/>
          </a:prstGeom>
        </p:spPr>
        <p:txBody>
          <a:bodyPr anchor="ctr">
            <a:noAutofit/>
          </a:bodyPr>
          <a:lstStyle>
            <a:lvl1pPr algn="ctr">
              <a:lnSpc>
                <a:spcPts val="1000"/>
              </a:lnSpc>
              <a:spcBef>
                <a:spcPts val="0"/>
              </a:spcBef>
              <a:defRPr sz="1000" b="0"/>
            </a:lvl1pPr>
          </a:lstStyle>
          <a:p>
            <a:pPr lvl="0"/>
            <a:r>
              <a:rPr lang="en-US" dirty="0"/>
              <a:t>Last, F., F. Last, F. last and F. Last (</a:t>
            </a:r>
            <a:r>
              <a:rPr lang="en-US" dirty="0" err="1"/>
              <a:t>yyyy</a:t>
            </a:r>
            <a:r>
              <a:rPr lang="en-US" dirty="0"/>
              <a:t>), Title. Journal, Volume (Issue), pages, DOI: 10.xxxxx/</a:t>
            </a:r>
            <a:r>
              <a:rPr lang="en-US" dirty="0" err="1"/>
              <a:t>xxxxxx</a:t>
            </a:r>
            <a:endParaRPr lang="en-US" dirty="0"/>
          </a:p>
        </p:txBody>
      </p:sp>
      <p:sp>
        <p:nvSpPr>
          <p:cNvPr id="23" name="Text Placeholder 23"/>
          <p:cNvSpPr>
            <a:spLocks noGrp="1"/>
          </p:cNvSpPr>
          <p:nvPr>
            <p:ph type="body" sz="quarter" idx="30" hasCustomPrompt="1"/>
          </p:nvPr>
        </p:nvSpPr>
        <p:spPr>
          <a:xfrm>
            <a:off x="7" y="1059212"/>
            <a:ext cx="6170020" cy="2356511"/>
          </a:xfrm>
          <a:prstGeom prst="rect">
            <a:avLst/>
          </a:prstGeom>
        </p:spPr>
        <p:txBody>
          <a:bodyPr/>
          <a:lstStyle>
            <a:lvl1pPr marL="228594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</a:t>
            </a:r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34" hasCustomPrompt="1"/>
          </p:nvPr>
        </p:nvSpPr>
        <p:spPr>
          <a:xfrm>
            <a:off x="7" y="3730757"/>
            <a:ext cx="6170020" cy="2034041"/>
          </a:xfrm>
          <a:prstGeom prst="rect">
            <a:avLst/>
          </a:prstGeom>
        </p:spPr>
        <p:txBody>
          <a:bodyPr/>
          <a:lstStyle>
            <a:lvl1pPr marL="228594" algn="just">
              <a:defRPr sz="16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50 words or less. Importance, relevance, or intriguing component of the finding to the field</a:t>
            </a:r>
          </a:p>
        </p:txBody>
      </p:sp>
      <p:sp>
        <p:nvSpPr>
          <p:cNvPr id="25" name="Text Placeholder 34"/>
          <p:cNvSpPr>
            <a:spLocks noGrp="1"/>
          </p:cNvSpPr>
          <p:nvPr>
            <p:ph type="body" sz="quarter" idx="35" hasCustomPrompt="1"/>
          </p:nvPr>
        </p:nvSpPr>
        <p:spPr>
          <a:xfrm>
            <a:off x="6096007" y="3730758"/>
            <a:ext cx="6170020" cy="2034041"/>
          </a:xfrm>
          <a:prstGeom prst="rect">
            <a:avLst/>
          </a:prstGeom>
        </p:spPr>
        <p:txBody>
          <a:bodyPr>
            <a:normAutofit/>
          </a:bodyPr>
          <a:lstStyle>
            <a:lvl1pPr marL="285744" indent="-285744" algn="just">
              <a:buFont typeface="Arial" panose="020B0604020202020204" pitchFamily="34" charset="0"/>
              <a:buChar char="‒"/>
              <a:defRPr sz="14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Address the research approach in 2-4 bullet points</a:t>
            </a:r>
          </a:p>
          <a:p>
            <a:pPr lvl="0"/>
            <a:r>
              <a:rPr lang="en-US" dirty="0"/>
              <a:t>Only if needed: Give a ~175 word detailed explanation and/or additional description of figure if needed in the PowerPoint Notes section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36" hasCustomPrompt="1"/>
          </p:nvPr>
        </p:nvSpPr>
        <p:spPr>
          <a:xfrm>
            <a:off x="4883099" y="6260102"/>
            <a:ext cx="3064343" cy="557595"/>
          </a:xfrm>
          <a:prstGeom prst="rect">
            <a:avLst/>
          </a:prstGeom>
        </p:spPr>
        <p:txBody>
          <a:bodyPr/>
          <a:lstStyle>
            <a:lvl1pPr>
              <a:defRPr sz="1000" baseline="0"/>
            </a:lvl1pPr>
          </a:lstStyle>
          <a:p>
            <a:pPr lvl="0"/>
            <a:r>
              <a:rPr lang="en-US" dirty="0"/>
              <a:t>Data available at (DOI):</a:t>
            </a:r>
          </a:p>
        </p:txBody>
      </p:sp>
    </p:spTree>
    <p:extLst>
      <p:ext uri="{BB962C8B-B14F-4D97-AF65-F5344CB8AC3E}">
        <p14:creationId xmlns:p14="http://schemas.microsoft.com/office/powerpoint/2010/main" val="3724630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40634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4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68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26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37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491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66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59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053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143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986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829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672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43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88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26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374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16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061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07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751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24818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4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68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26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37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491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66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59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053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143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986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829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672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43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88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26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374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16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061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07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751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1"/>
          <p:cNvSpPr txBox="1">
            <a:spLocks/>
          </p:cNvSpPr>
          <p:nvPr userDrawn="1"/>
        </p:nvSpPr>
        <p:spPr>
          <a:xfrm>
            <a:off x="6096007" y="3429002"/>
            <a:ext cx="6170020" cy="27813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sz="1800" dirty="0"/>
              <a:t>Research Details</a:t>
            </a:r>
          </a:p>
        </p:txBody>
      </p:sp>
      <p:sp>
        <p:nvSpPr>
          <p:cNvPr id="6" name="Text Placeholder 21"/>
          <p:cNvSpPr txBox="1">
            <a:spLocks/>
          </p:cNvSpPr>
          <p:nvPr userDrawn="1"/>
        </p:nvSpPr>
        <p:spPr>
          <a:xfrm>
            <a:off x="7" y="3429003"/>
            <a:ext cx="6170020" cy="27463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sz="1800" dirty="0"/>
              <a:t>Significance and Impact</a:t>
            </a:r>
          </a:p>
        </p:txBody>
      </p:sp>
      <p:sp>
        <p:nvSpPr>
          <p:cNvPr id="7" name="Text Placeholder 21"/>
          <p:cNvSpPr txBox="1">
            <a:spLocks/>
          </p:cNvSpPr>
          <p:nvPr userDrawn="1"/>
        </p:nvSpPr>
        <p:spPr>
          <a:xfrm>
            <a:off x="7" y="762799"/>
            <a:ext cx="6170020" cy="27463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sz="1800" dirty="0"/>
              <a:t>Scientific Achievement</a:t>
            </a:r>
          </a:p>
        </p:txBody>
      </p:sp>
    </p:spTree>
    <p:extLst>
      <p:ext uri="{BB962C8B-B14F-4D97-AF65-F5344CB8AC3E}">
        <p14:creationId xmlns:p14="http://schemas.microsoft.com/office/powerpoint/2010/main" val="8465878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kern="1200">
          <a:solidFill>
            <a:srgbClr val="008000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5pPr>
      <a:lvl6pPr marL="455843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6pPr>
      <a:lvl7pPr marL="911688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7pPr>
      <a:lvl8pPr marL="1367526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8pPr>
      <a:lvl9pPr marL="1823374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106636"/>
          </a:solidFill>
          <a:latin typeface="Arial" charset="0"/>
          <a:cs typeface="Arial" charset="0"/>
        </a:defRPr>
      </a:lvl9pPr>
    </p:titleStyle>
    <p:bodyStyle>
      <a:lvl1pPr marL="0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b="1" kern="1200">
          <a:solidFill>
            <a:srgbClr val="008000"/>
          </a:solidFill>
          <a:latin typeface="Arial" pitchFamily="34" charset="0"/>
          <a:ea typeface="+mn-ea"/>
          <a:cs typeface="Arial" pitchFamily="34" charset="0"/>
        </a:defRPr>
      </a:lvl1pPr>
      <a:lvl2pPr marL="456491" indent="0" algn="l" rtl="0" eaLnBrk="1" fontAlgn="base" hangingPunct="1">
        <a:spcBef>
          <a:spcPct val="20000"/>
        </a:spcBef>
        <a:spcAft>
          <a:spcPct val="0"/>
        </a:spcAft>
        <a:buFont typeface="Arial" charset="0"/>
        <a:buNone/>
        <a:defRPr sz="1800" kern="1200">
          <a:solidFill>
            <a:srgbClr val="404040"/>
          </a:solidFill>
          <a:latin typeface="Arial" pitchFamily="34" charset="0"/>
          <a:ea typeface="+mn-ea"/>
          <a:cs typeface="Arial" pitchFamily="34" charset="0"/>
        </a:defRPr>
      </a:lvl2pPr>
      <a:lvl3pPr marL="1138066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594559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1053" indent="-226666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6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07143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62986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8829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74672" indent="-227926" algn="l" defTabSz="911688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5843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1688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67526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374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79216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5061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0907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46751" algn="l" defTabSz="91168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1687630" y="7514"/>
            <a:ext cx="9028036" cy="708660"/>
          </a:xfrm>
        </p:spPr>
        <p:txBody>
          <a:bodyPr/>
          <a:lstStyle/>
          <a:p>
            <a:r>
              <a:rPr lang="en-US" dirty="0"/>
              <a:t>The CO</a:t>
            </a:r>
            <a:r>
              <a:rPr lang="en-US" baseline="-25000" dirty="0"/>
              <a:t>2</a:t>
            </a:r>
            <a:r>
              <a:rPr lang="en-US" dirty="0"/>
              <a:t> fertilization effect on global plant biomass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26"/>
          </p:nvPr>
        </p:nvSpPr>
        <p:spPr>
          <a:xfrm>
            <a:off x="3161794" y="6364732"/>
            <a:ext cx="4635123" cy="1225915"/>
          </a:xfrm>
        </p:spPr>
        <p:txBody>
          <a:bodyPr/>
          <a:lstStyle/>
          <a:p>
            <a:r>
              <a:rPr lang="en-US" sz="1200" dirty="0" err="1"/>
              <a:t>Terrer</a:t>
            </a:r>
            <a:r>
              <a:rPr lang="en-US" sz="1200" dirty="0"/>
              <a:t>, C., Jackson, R., Prentice, I.C., Keenan, T. F., et al. (2019) Nature Climate Change</a:t>
            </a:r>
          </a:p>
          <a:p>
            <a:r>
              <a:rPr lang="en-US" sz="1200" dirty="0"/>
              <a:t>https://</a:t>
            </a:r>
            <a:r>
              <a:rPr lang="en-US" sz="1200" dirty="0" err="1"/>
              <a:t>doi.org</a:t>
            </a:r>
            <a:r>
              <a:rPr lang="en-US" sz="1200" dirty="0"/>
              <a:t>/10.1038/s41558-019-0545-2  </a:t>
            </a:r>
          </a:p>
          <a:p>
            <a:endParaRPr lang="en-US" sz="1200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0"/>
          </p:nvPr>
        </p:nvSpPr>
        <p:spPr>
          <a:xfrm>
            <a:off x="4717774" y="1022767"/>
            <a:ext cx="7474225" cy="1530730"/>
          </a:xfrm>
        </p:spPr>
        <p:txBody>
          <a:bodyPr/>
          <a:lstStyle/>
          <a:p>
            <a:pPr marL="119060" indent="-109536">
              <a:buFont typeface="Arial" charset="0"/>
              <a:buChar char="•"/>
            </a:pPr>
            <a:r>
              <a:rPr lang="en-US" dirty="0"/>
              <a:t>We identify a strong effect of eCO</a:t>
            </a:r>
            <a:r>
              <a:rPr lang="en-US" baseline="-25000" dirty="0"/>
              <a:t>2</a:t>
            </a:r>
            <a:r>
              <a:rPr lang="en-US" dirty="0"/>
              <a:t> on global biomass accumulation, modulated by both climate and nutrient availability.</a:t>
            </a:r>
          </a:p>
          <a:p>
            <a:pPr marL="119060" indent="-109536">
              <a:buFont typeface="Arial" charset="0"/>
              <a:buChar char="•"/>
            </a:pPr>
            <a:r>
              <a:rPr lang="en-US" dirty="0"/>
              <a:t>The response we identify from eCO</a:t>
            </a:r>
            <a:r>
              <a:rPr lang="en-US" baseline="-25000" dirty="0"/>
              <a:t>2</a:t>
            </a:r>
            <a:r>
              <a:rPr lang="en-US" dirty="0"/>
              <a:t> experiments is consistent with the global distribution of changes in LAI and Biomass observed from remote sensing, suggesting that those changes are primarily due to eCO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pPr marL="119060" indent="-109536">
              <a:buFont typeface="Arial" charset="0"/>
              <a:buChar char="•"/>
            </a:pPr>
            <a:r>
              <a:rPr lang="en-US" dirty="0"/>
              <a:t>The results suggest that CO</a:t>
            </a:r>
            <a:r>
              <a:rPr lang="en-US" baseline="-25000" dirty="0"/>
              <a:t>2</a:t>
            </a:r>
            <a:r>
              <a:rPr lang="en-US" dirty="0"/>
              <a:t> levels expected by 2100 can potentially enhance plant biomass by ~12% above current values.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34"/>
          </p:nvPr>
        </p:nvSpPr>
        <p:spPr>
          <a:xfrm>
            <a:off x="4717774" y="3153822"/>
            <a:ext cx="7170480" cy="1726433"/>
          </a:xfrm>
        </p:spPr>
        <p:txBody>
          <a:bodyPr/>
          <a:lstStyle/>
          <a:p>
            <a:pPr marL="119063" indent="-119063">
              <a:buFont typeface="Arial"/>
              <a:buChar char="•"/>
            </a:pPr>
            <a:r>
              <a:rPr lang="en-US" dirty="0"/>
              <a:t>These results demonstrate the potential of combining models with remote sensing </a:t>
            </a:r>
            <a:r>
              <a:rPr lang="en-US"/>
              <a:t>observations and </a:t>
            </a:r>
            <a:r>
              <a:rPr lang="en-US" dirty="0"/>
              <a:t>results from ecological experiments. </a:t>
            </a:r>
          </a:p>
          <a:p>
            <a:pPr marL="119063" indent="-119063">
              <a:buFont typeface="Arial"/>
              <a:buChar char="•"/>
            </a:pPr>
            <a:r>
              <a:rPr lang="en-US" dirty="0"/>
              <a:t>They suggest large past and potential future increases in global biomass and LAI due to the effect of elevated CO</a:t>
            </a:r>
            <a:r>
              <a:rPr lang="en-US" baseline="-25000" dirty="0"/>
              <a:t>2</a:t>
            </a:r>
            <a:r>
              <a:rPr lang="en-US" dirty="0"/>
              <a:t>, emphasizing the importance of space-based monitoring in the coming decades.</a:t>
            </a:r>
          </a:p>
          <a:p>
            <a:pPr marL="119063" indent="-119063">
              <a:buFont typeface="Arial"/>
              <a:buChar char="•"/>
            </a:pPr>
            <a:endParaRPr lang="en-US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5"/>
          </p:nvPr>
        </p:nvSpPr>
        <p:spPr>
          <a:xfrm>
            <a:off x="4787838" y="4861981"/>
            <a:ext cx="7417413" cy="1262484"/>
          </a:xfrm>
        </p:spPr>
        <p:txBody>
          <a:bodyPr>
            <a:noAutofit/>
          </a:bodyPr>
          <a:lstStyle/>
          <a:p>
            <a:pPr marL="61910" indent="0">
              <a:buNone/>
            </a:pPr>
            <a:r>
              <a:rPr lang="en-US" sz="1600" dirty="0"/>
              <a:t>We use ecosystem models, satellite observations, and globally distributed ground observations from eCO</a:t>
            </a:r>
            <a:r>
              <a:rPr lang="en-US" sz="1600" baseline="-25000" dirty="0"/>
              <a:t>2</a:t>
            </a:r>
            <a:r>
              <a:rPr lang="en-US" sz="1600" dirty="0"/>
              <a:t> experiments, to assess the effect of CO</a:t>
            </a:r>
            <a:r>
              <a:rPr lang="en-US" sz="1600" baseline="-25000" dirty="0"/>
              <a:t>2</a:t>
            </a:r>
            <a:r>
              <a:rPr lang="en-US" sz="1600" dirty="0"/>
              <a:t> on photosynthesis, leaf area and biomass.</a:t>
            </a:r>
          </a:p>
          <a:p>
            <a:pPr marL="61910" indent="0">
              <a:buNone/>
            </a:pPr>
            <a:r>
              <a:rPr lang="en-US" sz="1600" dirty="0"/>
              <a:t>We develop methods to bridge the scales between ground observations, models and satellites, to quantify the effect of CO</a:t>
            </a:r>
            <a:r>
              <a:rPr lang="en-US" sz="1600" baseline="-25000" dirty="0"/>
              <a:t>2</a:t>
            </a:r>
            <a:r>
              <a:rPr lang="en-US" sz="1600" dirty="0"/>
              <a:t> on ecosystem function.</a:t>
            </a:r>
          </a:p>
          <a:p>
            <a:pPr marL="61910" indent="0">
              <a:buNone/>
            </a:pPr>
            <a:endParaRPr lang="en-US" sz="1600" dirty="0"/>
          </a:p>
        </p:txBody>
      </p:sp>
      <p:sp>
        <p:nvSpPr>
          <p:cNvPr id="24" name="Content Placeholder 11"/>
          <p:cNvSpPr txBox="1">
            <a:spLocks/>
          </p:cNvSpPr>
          <p:nvPr/>
        </p:nvSpPr>
        <p:spPr>
          <a:xfrm>
            <a:off x="92765" y="4915163"/>
            <a:ext cx="4916557" cy="1303797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0" kern="1200" baseline="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4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/>
              <a:t>(a) Total projected biomass increase projected under moderate CO</a:t>
            </a:r>
            <a:r>
              <a:rPr lang="en-US" sz="1200" b="1" baseline="-25000" dirty="0"/>
              <a:t>2</a:t>
            </a:r>
            <a:r>
              <a:rPr lang="en-US" sz="1200" b="1" dirty="0"/>
              <a:t> increases (250 ppm above present day) derived from global eCO</a:t>
            </a:r>
            <a:r>
              <a:rPr lang="en-US" sz="1200" b="1" baseline="-25000" dirty="0"/>
              <a:t>2</a:t>
            </a:r>
            <a:r>
              <a:rPr lang="en-US" sz="1200" b="1" dirty="0"/>
              <a:t> experiments. (</a:t>
            </a:r>
            <a:r>
              <a:rPr lang="en-US" sz="1200" b="1" dirty="0" err="1"/>
              <a:t>b,c</a:t>
            </a:r>
            <a:r>
              <a:rPr lang="en-US" sz="1200" b="1" dirty="0"/>
              <a:t>) Comparison of the latitudinal distribution of the relative (b) and absolute (c) effect of eCO</a:t>
            </a:r>
            <a:r>
              <a:rPr lang="en-US" sz="1200" b="1" baseline="-25000" dirty="0"/>
              <a:t>2</a:t>
            </a:r>
            <a:r>
              <a:rPr lang="en-US" sz="1200" b="1" dirty="0"/>
              <a:t> on above-ground biomass (AGB) and past changes in greenness (LAI) attributed to the increase in atmospheric CO</a:t>
            </a:r>
            <a:r>
              <a:rPr lang="en-US" sz="1200" b="1" baseline="-25000" dirty="0"/>
              <a:t>2</a:t>
            </a:r>
            <a:r>
              <a:rPr lang="en-US" sz="1200" b="1" dirty="0"/>
              <a:t> in the period 1982-2009</a:t>
            </a:r>
          </a:p>
        </p:txBody>
      </p:sp>
      <p:sp>
        <p:nvSpPr>
          <p:cNvPr id="26" name="Rectangle 25"/>
          <p:cNvSpPr/>
          <p:nvPr/>
        </p:nvSpPr>
        <p:spPr>
          <a:xfrm>
            <a:off x="3373827" y="2898820"/>
            <a:ext cx="443588" cy="852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 Placeholder 21"/>
          <p:cNvSpPr txBox="1">
            <a:spLocks/>
          </p:cNvSpPr>
          <p:nvPr/>
        </p:nvSpPr>
        <p:spPr>
          <a:xfrm>
            <a:off x="4434765" y="742884"/>
            <a:ext cx="5786275" cy="27463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dirty="0"/>
              <a:t>Scientific Achievement</a:t>
            </a:r>
          </a:p>
        </p:txBody>
      </p:sp>
      <p:sp>
        <p:nvSpPr>
          <p:cNvPr id="17" name="Text Placeholder 21"/>
          <p:cNvSpPr txBox="1">
            <a:spLocks/>
          </p:cNvSpPr>
          <p:nvPr/>
        </p:nvSpPr>
        <p:spPr>
          <a:xfrm>
            <a:off x="4443658" y="2810823"/>
            <a:ext cx="5786275" cy="274639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dirty="0"/>
              <a:t>Significance and Impact</a:t>
            </a:r>
          </a:p>
        </p:txBody>
      </p:sp>
      <p:sp>
        <p:nvSpPr>
          <p:cNvPr id="18" name="Text Placeholder 21"/>
          <p:cNvSpPr txBox="1">
            <a:spLocks/>
          </p:cNvSpPr>
          <p:nvPr/>
        </p:nvSpPr>
        <p:spPr>
          <a:xfrm>
            <a:off x="4549411" y="4509126"/>
            <a:ext cx="5786275" cy="278131"/>
          </a:xfrm>
          <a:prstGeom prst="rect">
            <a:avLst/>
          </a:prstGeom>
        </p:spPr>
        <p:txBody>
          <a:bodyPr/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b="1" kern="1200">
                <a:solidFill>
                  <a:srgbClr val="008000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6502" indent="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1800" kern="1200">
                <a:solidFill>
                  <a:srgbClr val="404040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38095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594598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1104" indent="-226672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07205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63060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18914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74769" indent="-227932" algn="l" defTabSz="91171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914377"/>
            <a:r>
              <a:rPr lang="en-US" dirty="0"/>
              <a:t>Research Details</a:t>
            </a: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9416" y="6300512"/>
            <a:ext cx="829401" cy="483347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E071E7F-A858-684C-9530-0FD271B847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97" y="2864827"/>
            <a:ext cx="4163409" cy="2043856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D282EE6D-F079-D54F-B8B7-85B94FFF9A12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38"/>
          <a:stretch/>
        </p:blipFill>
        <p:spPr>
          <a:xfrm>
            <a:off x="397037" y="771374"/>
            <a:ext cx="3762530" cy="2211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026992"/>
      </p:ext>
    </p:extLst>
  </p:cSld>
  <p:clrMapOvr>
    <a:masterClrMapping/>
  </p:clrMapOvr>
</p:sld>
</file>

<file path=ppt/theme/theme1.xml><?xml version="1.0" encoding="utf-8"?>
<a:theme xmlns:a="http://schemas.openxmlformats.org/drawingml/2006/main" name="Other EESA Highlights (not DOE-SC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orizonal Img_DOE-SC EESA Highlight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3320</TotalTime>
  <Words>295</Words>
  <Application>Microsoft Macintosh PowerPoint</Application>
  <PresentationFormat>Widescreen</PresentationFormat>
  <Paragraphs>15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Other EESA Highlights (not DOE-SC)</vt:lpstr>
      <vt:lpstr>DOE-SC EESA Highlights</vt:lpstr>
      <vt:lpstr>Horizonal Img_DOE-SC EESA Highlights</vt:lpstr>
      <vt:lpstr>The CO2 fertilization effect on global plant biomass</vt:lpstr>
    </vt:vector>
  </TitlesOfParts>
  <Company>LBNL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Maryann Villavert</dc:creator>
  <cp:lastModifiedBy>William Riley</cp:lastModifiedBy>
  <cp:revision>208</cp:revision>
  <dcterms:created xsi:type="dcterms:W3CDTF">2016-02-10T19:06:12Z</dcterms:created>
  <dcterms:modified xsi:type="dcterms:W3CDTF">2019-09-24T16:09:53Z</dcterms:modified>
</cp:coreProperties>
</file>