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262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lliam D Collins" initials="WDC" lastIdx="1" clrIdx="0">
    <p:extLst/>
  </p:cmAuthor>
  <p:cmAuthor id="2" name="William D Collins" initials="WDC [2]" lastIdx="1" clrIdx="1">
    <p:extLst/>
  </p:cmAuthor>
  <p:cmAuthor id="3" name="William D Collins" initials="WDC [3]" lastIdx="1" clrIdx="2">
    <p:extLst/>
  </p:cmAuthor>
  <p:cmAuthor id="4" name="William D Collins" initials="WDC [4]" lastIdx="1" clrIdx="3">
    <p:extLst/>
  </p:cmAuthor>
  <p:cmAuthor id="5" name="William D Collins" initials="WDC [5]" lastIdx="1" clrIdx="4">
    <p:extLst/>
  </p:cmAuthor>
  <p:cmAuthor id="6" name="William D Collins" initials="WDC [6]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25"/>
    <a:srgbClr val="1C75BC"/>
    <a:srgbClr val="88AC2E"/>
    <a:srgbClr val="008000"/>
    <a:srgbClr val="106636"/>
    <a:srgbClr val="276258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4200" autoAdjust="0"/>
    <p:restoredTop sz="94541" autoAdjust="0"/>
  </p:normalViewPr>
  <p:slideViewPr>
    <p:cSldViewPr snapToGrid="0" snapToObjects="1">
      <p:cViewPr>
        <p:scale>
          <a:sx n="114" d="100"/>
          <a:sy n="114" d="100"/>
        </p:scale>
        <p:origin x="-2056" y="-80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1" d="100"/>
          <a:sy n="81" d="100"/>
        </p:scale>
        <p:origin x="-3520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C703-3CBD-6E4D-BA71-3FD9FD935D5C}" type="datetimeFigureOut">
              <a:rPr lang="en-US" smtClean="0"/>
              <a:t>3/6/19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10744-5CF2-5543-BF83-A5596142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17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8C03B-BDB1-094E-85E4-DB3D905A6DF3}" type="datetimeFigureOut">
              <a:rPr lang="en-US" smtClean="0"/>
              <a:t>3/6/19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C719-3C4F-EB4F-89FE-A3D057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1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solidFill>
            <a:srgbClr val="1C75BC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15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0" descr="CRD_logo_new2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955181" y="6248400"/>
            <a:ext cx="988971" cy="615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3578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 userDrawn="1"/>
        </p:nvSpPr>
        <p:spPr>
          <a:xfrm>
            <a:off x="0" y="330200"/>
            <a:ext cx="9140825" cy="238125"/>
          </a:xfrm>
          <a:prstGeom prst="wave">
            <a:avLst/>
          </a:prstGeom>
          <a:solidFill>
            <a:schemeClr val="accent6">
              <a:lumMod val="7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Wave 3"/>
          <p:cNvSpPr/>
          <p:nvPr userDrawn="1"/>
        </p:nvSpPr>
        <p:spPr>
          <a:xfrm>
            <a:off x="3175" y="311150"/>
            <a:ext cx="9140825" cy="219075"/>
          </a:xfrm>
          <a:prstGeom prst="wave">
            <a:avLst/>
          </a:prstGeom>
          <a:gradFill>
            <a:gsLst>
              <a:gs pos="0">
                <a:srgbClr val="FFCC66"/>
              </a:gs>
              <a:gs pos="100000">
                <a:srgbClr val="FFF495"/>
              </a:gs>
            </a:gsLst>
            <a:lin ang="600000" scaled="0"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Wave 4"/>
          <p:cNvSpPr/>
          <p:nvPr userDrawn="1"/>
        </p:nvSpPr>
        <p:spPr>
          <a:xfrm>
            <a:off x="0" y="263525"/>
            <a:ext cx="9140825" cy="233363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Wave 5"/>
          <p:cNvSpPr/>
          <p:nvPr userDrawn="1"/>
        </p:nvSpPr>
        <p:spPr>
          <a:xfrm>
            <a:off x="0" y="65088"/>
            <a:ext cx="9144000" cy="361950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36888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Wave 7"/>
          <p:cNvSpPr/>
          <p:nvPr userDrawn="1"/>
        </p:nvSpPr>
        <p:spPr>
          <a:xfrm>
            <a:off x="-3175" y="557213"/>
            <a:ext cx="9147175" cy="233362"/>
          </a:xfrm>
          <a:prstGeom prst="wave">
            <a:avLst/>
          </a:prstGeom>
          <a:solidFill>
            <a:srgbClr val="6BA42C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1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 Importance, relevance, or intriguing component of the finding to the field</a:t>
            </a:r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pic>
        <p:nvPicPr>
          <p:cNvPr id="19" name="Picture 18" descr="Berkeley_Lab_Logo_Smal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20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21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0" descr="CRD_logo_new2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955181" y="6248400"/>
            <a:ext cx="988971" cy="615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3433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269891"/>
            <a:ext cx="5786275" cy="102336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3104178"/>
            <a:ext cx="5786275" cy="74936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pic>
        <p:nvPicPr>
          <p:cNvPr id="12" name="Picture 20" descr="CRD_logo_new2.pn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6955181" y="6248400"/>
            <a:ext cx="988971" cy="615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0373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679" y="6294120"/>
            <a:ext cx="548640" cy="536473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60576" y="6293639"/>
            <a:ext cx="548640" cy="52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14288" y="5308600"/>
            <a:ext cx="3373437" cy="246063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/>
              <a:t>Data available at (DOI):</a:t>
            </a:r>
          </a:p>
        </p:txBody>
      </p:sp>
    </p:spTree>
    <p:extLst>
      <p:ext uri="{BB962C8B-B14F-4D97-AF65-F5344CB8AC3E}">
        <p14:creationId xmlns:p14="http://schemas.microsoft.com/office/powerpoint/2010/main" val="4887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1"/>
          <p:cNvSpPr txBox="1">
            <a:spLocks/>
          </p:cNvSpPr>
          <p:nvPr userDrawn="1"/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6" name="Text Placeholder 21"/>
          <p:cNvSpPr txBox="1">
            <a:spLocks/>
          </p:cNvSpPr>
          <p:nvPr userDrawn="1"/>
        </p:nvSpPr>
        <p:spPr>
          <a:xfrm>
            <a:off x="3387840" y="3010112"/>
            <a:ext cx="5786275" cy="63494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 and Impact</a:t>
            </a:r>
          </a:p>
        </p:txBody>
      </p:sp>
      <p:sp>
        <p:nvSpPr>
          <p:cNvPr id="7" name="Text Placeholder 21"/>
          <p:cNvSpPr txBox="1">
            <a:spLocks/>
          </p:cNvSpPr>
          <p:nvPr userDrawn="1"/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Achievement</a:t>
            </a:r>
          </a:p>
        </p:txBody>
      </p:sp>
    </p:spTree>
    <p:extLst>
      <p:ext uri="{BB962C8B-B14F-4D97-AF65-F5344CB8AC3E}">
        <p14:creationId xmlns:p14="http://schemas.microsoft.com/office/powerpoint/2010/main" val="184063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1"/>
          <p:cNvSpPr txBox="1">
            <a:spLocks/>
          </p:cNvSpPr>
          <p:nvPr userDrawn="1"/>
        </p:nvSpPr>
        <p:spPr>
          <a:xfrm>
            <a:off x="3376699" y="2818396"/>
            <a:ext cx="5786275" cy="1716207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 and Impact</a:t>
            </a:r>
          </a:p>
        </p:txBody>
      </p:sp>
      <p:sp>
        <p:nvSpPr>
          <p:cNvPr id="4" name="Text Placeholder 21"/>
          <p:cNvSpPr txBox="1">
            <a:spLocks/>
          </p:cNvSpPr>
          <p:nvPr userDrawn="1"/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Achievement</a:t>
            </a:r>
          </a:p>
        </p:txBody>
      </p:sp>
    </p:spTree>
    <p:extLst>
      <p:ext uri="{BB962C8B-B14F-4D97-AF65-F5344CB8AC3E}">
        <p14:creationId xmlns:p14="http://schemas.microsoft.com/office/powerpoint/2010/main" val="302481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jpg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9389" y="16051"/>
            <a:ext cx="8949361" cy="708660"/>
          </a:xfrm>
        </p:spPr>
        <p:txBody>
          <a:bodyPr/>
          <a:lstStyle/>
          <a:p>
            <a:r>
              <a:rPr lang="en-US" sz="1800" dirty="0"/>
              <a:t>Simulation and analysis of hurricane-driven extreme wave climate under two ocean </a:t>
            </a:r>
            <a:r>
              <a:rPr lang="en-US" sz="1800" dirty="0" smtClean="0"/>
              <a:t>warming scenarios </a:t>
            </a:r>
            <a:endParaRPr lang="en-US" sz="1800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6"/>
          </p:nvPr>
        </p:nvSpPr>
        <p:spPr>
          <a:xfrm>
            <a:off x="3437375" y="5626041"/>
            <a:ext cx="5443033" cy="673463"/>
          </a:xfrm>
        </p:spPr>
        <p:txBody>
          <a:bodyPr/>
          <a:lstStyle/>
          <a:p>
            <a:r>
              <a:rPr lang="en-US" sz="1100" dirty="0"/>
              <a:t>Ben </a:t>
            </a:r>
            <a:r>
              <a:rPr lang="en-US" sz="1100" dirty="0" err="1"/>
              <a:t>Timmermans</a:t>
            </a:r>
            <a:r>
              <a:rPr lang="en-US" sz="1100" dirty="0"/>
              <a:t>, Christina </a:t>
            </a:r>
            <a:r>
              <a:rPr lang="en-US" sz="1100" dirty="0" err="1"/>
              <a:t>Patricola</a:t>
            </a:r>
            <a:r>
              <a:rPr lang="en-US" sz="1100" dirty="0"/>
              <a:t>, Michael Wehner (2018) Simulation and analysis of hurricane-driven extreme wave climate under two ocean warming scenarios. </a:t>
            </a:r>
            <a:r>
              <a:rPr lang="en-US" sz="1100" i="1" dirty="0"/>
              <a:t>Oceanography </a:t>
            </a:r>
            <a:r>
              <a:rPr lang="en-US" sz="1100" dirty="0"/>
              <a:t>31(2):88–99, https://</a:t>
            </a:r>
            <a:r>
              <a:rPr lang="en-US" sz="1100" dirty="0" err="1"/>
              <a:t>doi.org</a:t>
            </a:r>
            <a:r>
              <a:rPr lang="en-US" sz="1100" dirty="0"/>
              <a:t>/10.5670/oceanog.2018.218. </a:t>
            </a: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0"/>
          </p:nvPr>
        </p:nvSpPr>
        <p:spPr>
          <a:xfrm>
            <a:off x="3076159" y="1084284"/>
            <a:ext cx="5827553" cy="2329424"/>
          </a:xfrm>
        </p:spPr>
        <p:txBody>
          <a:bodyPr/>
          <a:lstStyle/>
          <a:p>
            <a:r>
              <a:rPr lang="en-US" sz="1400" dirty="0"/>
              <a:t>Ocean wave climate is an important area of research, particularly in the context of extremes driven by tropical cyclones (TC). We can now simulate global </a:t>
            </a:r>
            <a:r>
              <a:rPr lang="en-US" sz="1400" dirty="0" smtClean="0"/>
              <a:t>climate </a:t>
            </a:r>
            <a:r>
              <a:rPr lang="en-US" sz="1400" dirty="0"/>
              <a:t>at resolutions sufficient to resolve TCs and for durations long enough to explore climatological changes. We present two simulated 50-year global wave climate data sets under possible future warming scenarios </a:t>
            </a:r>
            <a:r>
              <a:rPr lang="en-US" sz="1400" dirty="0" smtClean="0"/>
              <a:t>characterized </a:t>
            </a:r>
            <a:r>
              <a:rPr lang="en-US" sz="1400" dirty="0"/>
              <a:t>by +1.5°C and +2.0°C stabilized global mean temperatures that capture the effects of TCs.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34"/>
          </p:nvPr>
        </p:nvSpPr>
        <p:spPr>
          <a:xfrm>
            <a:off x="3096541" y="3250595"/>
            <a:ext cx="5902209" cy="2341827"/>
          </a:xfrm>
        </p:spPr>
        <p:txBody>
          <a:bodyPr/>
          <a:lstStyle/>
          <a:p>
            <a:r>
              <a:rPr lang="en-US" sz="1400" dirty="0"/>
              <a:t>Wave heights will increase substantially in </a:t>
            </a:r>
            <a:r>
              <a:rPr lang="en-US" sz="1400"/>
              <a:t>the </a:t>
            </a:r>
            <a:r>
              <a:rPr lang="en-US" sz="1400" smtClean="0"/>
              <a:t>future </a:t>
            </a:r>
            <a:r>
              <a:rPr lang="en-US" sz="1400" dirty="0"/>
              <a:t>with considerable regional variation and will increase hazards to coastal and offshore industries</a:t>
            </a:r>
          </a:p>
          <a:p>
            <a:r>
              <a:rPr lang="en-US" sz="1400" dirty="0" smtClean="0"/>
              <a:t>Differences </a:t>
            </a:r>
            <a:r>
              <a:rPr lang="en-US" sz="1400" dirty="0"/>
              <a:t>in extreme wave climate between these possible scenarios and present-day conditions appear to be significant in many areas, particularly those affected by </a:t>
            </a:r>
            <a:r>
              <a:rPr lang="en-US" sz="1400" dirty="0" smtClean="0"/>
              <a:t>TCs. More </a:t>
            </a:r>
            <a:r>
              <a:rPr lang="en-US" sz="1400" dirty="0"/>
              <a:t>ensemble studies are needed to help elucidate detailed processes relevant to extreme wave climate, and important community projects such as the Coordinated Wave Climate Intercomparison Project (COWCLIP) should be supported.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389" y="4799094"/>
            <a:ext cx="322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Hurricane Ike: Simulated </a:t>
            </a:r>
            <a:r>
              <a:rPr lang="en-US" sz="1200" i="1" dirty="0" smtClean="0"/>
              <a:t>Wave heights </a:t>
            </a:r>
            <a:r>
              <a:rPr lang="en-US" sz="1200" dirty="0" smtClean="0"/>
              <a:t>under </a:t>
            </a:r>
            <a:r>
              <a:rPr lang="en-US" sz="1200" dirty="0"/>
              <a:t>historical </a:t>
            </a:r>
            <a:r>
              <a:rPr lang="en-US" sz="1200" dirty="0"/>
              <a:t>and RCP8.5 </a:t>
            </a:r>
            <a:r>
              <a:rPr lang="en-US" sz="1200" dirty="0" smtClean="0"/>
              <a:t>winds driven by 4 km WRF (solid)</a:t>
            </a:r>
            <a:r>
              <a:rPr lang="en-US" sz="1200" dirty="0"/>
              <a:t>, 27 </a:t>
            </a:r>
            <a:r>
              <a:rPr lang="en-US" sz="1200" dirty="0" smtClean="0"/>
              <a:t>km WRF (dashed) at buoy </a:t>
            </a:r>
            <a:r>
              <a:rPr lang="en-US" sz="1200" dirty="0"/>
              <a:t>NDBC </a:t>
            </a:r>
            <a:r>
              <a:rPr lang="en-US" sz="1200" dirty="0" smtClean="0"/>
              <a:t>41043.</a:t>
            </a:r>
            <a:endParaRPr lang="en-US" sz="1200" dirty="0"/>
          </a:p>
        </p:txBody>
      </p:sp>
      <p:pic>
        <p:nvPicPr>
          <p:cNvPr id="9" name="Content Placeholder 5"/>
          <p:cNvPicPr>
            <a:picLocks noGrp="1" noChangeAspect="1"/>
          </p:cNvPicPr>
          <p:nvPr>
            <p:ph sz="quarter" idx="3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784" y="6341211"/>
            <a:ext cx="418560" cy="411405"/>
          </a:xfr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48" y="1725594"/>
            <a:ext cx="3285414" cy="286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965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ther EESA Highlights (not DOE-SC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32778</TotalTime>
  <Words>264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Other EESA Highlights (not DOE-SC)</vt:lpstr>
      <vt:lpstr>DOE-SC EESA Highlights</vt:lpstr>
      <vt:lpstr>Simulation and analysis of hurricane-driven extreme wave climate under two ocean warming scenarios </vt:lpstr>
    </vt:vector>
  </TitlesOfParts>
  <Company>LBNL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 Villavert</dc:creator>
  <cp:lastModifiedBy>Michael Wehner</cp:lastModifiedBy>
  <cp:revision>139</cp:revision>
  <dcterms:created xsi:type="dcterms:W3CDTF">2016-02-10T19:06:12Z</dcterms:created>
  <dcterms:modified xsi:type="dcterms:W3CDTF">2019-03-06T19:13:28Z</dcterms:modified>
</cp:coreProperties>
</file>