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96" userDrawn="1">
          <p15:clr>
            <a:srgbClr val="A4A3A4"/>
          </p15:clr>
        </p15:guide>
        <p15:guide id="2" pos="49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p:restoredTop sz="92536" autoAdjust="0"/>
  </p:normalViewPr>
  <p:slideViewPr>
    <p:cSldViewPr snapToGrid="0" snapToObjects="1" showGuides="1">
      <p:cViewPr varScale="1">
        <p:scale>
          <a:sx n="83" d="100"/>
          <a:sy n="83" d="100"/>
        </p:scale>
        <p:origin x="1280" y="192"/>
      </p:cViewPr>
      <p:guideLst>
        <p:guide orient="horz" pos="2496"/>
        <p:guide pos="49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AAB891-3B63-6D4F-B4A0-148BC6DF05CF}" type="datetimeFigureOut">
              <a:rPr lang="en-US" smtClean="0"/>
              <a:t>4/12/18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DE008-DF32-EC48-AB0F-40D9C15DDB1F}" type="slidenum">
              <a:rPr lang="en-US" smtClean="0"/>
              <a:t>‹#›</a:t>
            </a:fld>
            <a:endParaRPr lang="en-US"/>
          </a:p>
        </p:txBody>
      </p:sp>
    </p:spTree>
    <p:extLst>
      <p:ext uri="{BB962C8B-B14F-4D97-AF65-F5344CB8AC3E}">
        <p14:creationId xmlns:p14="http://schemas.microsoft.com/office/powerpoint/2010/main" val="4186735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02DE008-DF32-EC48-AB0F-40D9C15DDB1F}" type="slidenum">
              <a:rPr lang="en-US" smtClean="0"/>
              <a:t>1</a:t>
            </a:fld>
            <a:endParaRPr lang="en-US"/>
          </a:p>
        </p:txBody>
      </p:sp>
    </p:spTree>
    <p:extLst>
      <p:ext uri="{BB962C8B-B14F-4D97-AF65-F5344CB8AC3E}">
        <p14:creationId xmlns:p14="http://schemas.microsoft.com/office/powerpoint/2010/main" val="352978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20F2D-AB6F-B445-8521-45B84A0D296C}"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126939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20F2D-AB6F-B445-8521-45B84A0D296C}"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43300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20F2D-AB6F-B445-8521-45B84A0D296C}"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56378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20F2D-AB6F-B445-8521-45B84A0D296C}"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104336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20F2D-AB6F-B445-8521-45B84A0D296C}"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81117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20F2D-AB6F-B445-8521-45B84A0D296C}" type="datetimeFigureOut">
              <a:rPr lang="en-US" smtClean="0"/>
              <a:t>4/12/18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239578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20F2D-AB6F-B445-8521-45B84A0D296C}" type="datetimeFigureOut">
              <a:rPr lang="en-US" smtClean="0"/>
              <a:t>4/12/18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102655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20F2D-AB6F-B445-8521-45B84A0D296C}" type="datetimeFigureOut">
              <a:rPr lang="en-US" smtClean="0"/>
              <a:t>4/12/18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47700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20F2D-AB6F-B445-8521-45B84A0D296C}" type="datetimeFigureOut">
              <a:rPr lang="en-US" smtClean="0"/>
              <a:t>4/12/18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408227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20F2D-AB6F-B445-8521-45B84A0D296C}" type="datetimeFigureOut">
              <a:rPr lang="en-US" smtClean="0"/>
              <a:t>4/12/18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137739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20F2D-AB6F-B445-8521-45B84A0D296C}" type="datetimeFigureOut">
              <a:rPr lang="en-US" smtClean="0"/>
              <a:t>4/12/18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B38C3-0F94-484F-AA3E-50A0B333B7D1}" type="slidenum">
              <a:rPr lang="en-US" smtClean="0"/>
              <a:t>‹#›</a:t>
            </a:fld>
            <a:endParaRPr lang="en-US"/>
          </a:p>
        </p:txBody>
      </p:sp>
    </p:spTree>
    <p:extLst>
      <p:ext uri="{BB962C8B-B14F-4D97-AF65-F5344CB8AC3E}">
        <p14:creationId xmlns:p14="http://schemas.microsoft.com/office/powerpoint/2010/main" val="264320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20F2D-AB6F-B445-8521-45B84A0D296C}" type="datetimeFigureOut">
              <a:rPr lang="en-US" smtClean="0"/>
              <a:t>4/12/18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B38C3-0F94-484F-AA3E-50A0B333B7D1}" type="slidenum">
              <a:rPr lang="en-US" smtClean="0"/>
              <a:t>‹#›</a:t>
            </a:fld>
            <a:endParaRPr lang="en-US"/>
          </a:p>
        </p:txBody>
      </p:sp>
    </p:spTree>
    <p:extLst>
      <p:ext uri="{BB962C8B-B14F-4D97-AF65-F5344CB8AC3E}">
        <p14:creationId xmlns:p14="http://schemas.microsoft.com/office/powerpoint/2010/main" val="3993308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183951" y="6364930"/>
            <a:ext cx="8758145" cy="415498"/>
          </a:xfrm>
          <a:prstGeom prst="rect">
            <a:avLst/>
          </a:prstGeom>
          <a:ln>
            <a:solidFill>
              <a:schemeClr val="tx1"/>
            </a:solidFill>
          </a:ln>
        </p:spPr>
        <p:txBody>
          <a:bodyPr wrap="square">
            <a:spAutoFit/>
          </a:bodyPr>
          <a:lstStyle/>
          <a:p>
            <a:r>
              <a:rPr lang="en-US" sz="1050" dirty="0">
                <a:cs typeface="Optima"/>
              </a:rPr>
              <a:t>Van Weverberg, K. and coauthors (2018), CAUSES: Attribution of surface radiation biases in NWP and climate models near the US Southern Great Plains</a:t>
            </a:r>
            <a:r>
              <a:rPr lang="en-GB" sz="1050" dirty="0">
                <a:cs typeface="Optima"/>
              </a:rPr>
              <a:t>, </a:t>
            </a:r>
            <a:r>
              <a:rPr lang="en-US" sz="1050" i="1" dirty="0">
                <a:cs typeface="Optima"/>
              </a:rPr>
              <a:t>J. </a:t>
            </a:r>
            <a:r>
              <a:rPr lang="en-US" sz="1050" i="1" dirty="0" err="1">
                <a:cs typeface="Optima"/>
              </a:rPr>
              <a:t>Geophys</a:t>
            </a:r>
            <a:r>
              <a:rPr lang="en-US" sz="1050" i="1" dirty="0">
                <a:cs typeface="Optima"/>
              </a:rPr>
              <a:t>. Res. Atmospheres</a:t>
            </a:r>
            <a:r>
              <a:rPr lang="en-US" sz="1050" dirty="0">
                <a:cs typeface="Optima"/>
              </a:rPr>
              <a:t>, DOI: 10.1002/2017JD027188</a:t>
            </a:r>
          </a:p>
        </p:txBody>
      </p:sp>
      <p:sp>
        <p:nvSpPr>
          <p:cNvPr id="9" name="Rectangle 4"/>
          <p:cNvSpPr>
            <a:spLocks noChangeArrowheads="1"/>
          </p:cNvSpPr>
          <p:nvPr/>
        </p:nvSpPr>
        <p:spPr bwMode="auto">
          <a:xfrm>
            <a:off x="183951" y="1163424"/>
            <a:ext cx="8885803" cy="1537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1775" indent="-231775" algn="ctr">
              <a:spcBef>
                <a:spcPct val="15000"/>
              </a:spcBef>
            </a:pPr>
            <a:r>
              <a:rPr lang="en-US" sz="1800" b="1" u="sng" dirty="0">
                <a:solidFill>
                  <a:prstClr val="black"/>
                </a:solidFill>
                <a:latin typeface="Tw Cen MT"/>
                <a:ea typeface="ＭＳ Ｐゴシック" charset="0"/>
                <a:cs typeface="Tw Cen MT"/>
              </a:rPr>
              <a:t>Science Question</a:t>
            </a:r>
          </a:p>
          <a:p>
            <a:pPr marL="231775" indent="-231775">
              <a:lnSpc>
                <a:spcPct val="114000"/>
              </a:lnSpc>
              <a:spcBef>
                <a:spcPct val="15000"/>
              </a:spcBef>
              <a:buFont typeface="Arial" charset="0"/>
              <a:buChar char="●"/>
            </a:pPr>
            <a:r>
              <a:rPr lang="en-US" sz="1500" dirty="0">
                <a:solidFill>
                  <a:prstClr val="black"/>
                </a:solidFill>
                <a:latin typeface="Tw Cen MT"/>
                <a:ea typeface="ＭＳ Ｐゴシック" charset="0"/>
                <a:cs typeface="Tw Cen MT"/>
              </a:rPr>
              <a:t>What is the main cause of surface radiation biases in NWP and climate models in the Midwest?</a:t>
            </a:r>
          </a:p>
          <a:p>
            <a:pPr marL="231775" indent="-231775">
              <a:lnSpc>
                <a:spcPct val="114000"/>
              </a:lnSpc>
              <a:spcBef>
                <a:spcPct val="15000"/>
              </a:spcBef>
              <a:buFont typeface="Arial" charset="0"/>
              <a:buChar char="●"/>
            </a:pPr>
            <a:r>
              <a:rPr lang="en-US" sz="1500" dirty="0">
                <a:solidFill>
                  <a:prstClr val="black"/>
                </a:solidFill>
                <a:latin typeface="Tw Cen MT"/>
                <a:ea typeface="ＭＳ Ｐゴシック" charset="0"/>
                <a:cs typeface="Tw Cen MT"/>
              </a:rPr>
              <a:t>Which cloud regimes contribute most to the surface radiation bias?</a:t>
            </a:r>
          </a:p>
          <a:p>
            <a:pPr marL="231775" indent="-231775">
              <a:lnSpc>
                <a:spcPct val="114000"/>
              </a:lnSpc>
              <a:spcBef>
                <a:spcPct val="15000"/>
              </a:spcBef>
              <a:buFont typeface="Arial" charset="0"/>
              <a:buChar char="●"/>
            </a:pPr>
            <a:r>
              <a:rPr lang="en-US" sz="1500" dirty="0">
                <a:solidFill>
                  <a:prstClr val="black"/>
                </a:solidFill>
                <a:latin typeface="Tw Cen MT"/>
                <a:ea typeface="ＭＳ Ｐゴシック" charset="0"/>
                <a:cs typeface="Tw Cen MT"/>
              </a:rPr>
              <a:t>What can we learn in terms of parameterization development from precipitation, cloud and radiation biases?</a:t>
            </a:r>
            <a:endParaRPr lang="en-US" sz="1500" dirty="0">
              <a:solidFill>
                <a:prstClr val="black"/>
              </a:solidFill>
              <a:latin typeface="+mj-lt"/>
              <a:ea typeface="ＭＳ Ｐゴシック" charset="0"/>
              <a:cs typeface="Tw Cen MT"/>
            </a:endParaRPr>
          </a:p>
        </p:txBody>
      </p:sp>
      <p:cxnSp>
        <p:nvCxnSpPr>
          <p:cNvPr id="12" name="Straight Connector 11"/>
          <p:cNvCxnSpPr/>
          <p:nvPr/>
        </p:nvCxnSpPr>
        <p:spPr>
          <a:xfrm flipV="1">
            <a:off x="228600" y="1103730"/>
            <a:ext cx="8686800" cy="28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600450" y="2466975"/>
            <a:ext cx="5082449" cy="2289153"/>
          </a:xfrm>
          <a:prstGeom prst="rect">
            <a:avLst/>
          </a:prstGeom>
          <a:solidFill>
            <a:schemeClr val="accent6">
              <a:lumMod val="40000"/>
              <a:lumOff val="60000"/>
              <a:alpha val="50000"/>
            </a:schemeClr>
          </a:solidFill>
          <a:ln>
            <a:solidFill>
              <a:schemeClr val="accent6">
                <a:lumMod val="75000"/>
              </a:schemeClr>
            </a:solidFill>
          </a:ln>
        </p:spPr>
        <p:txBody>
          <a:bodyPr wrap="square" rtlCol="0">
            <a:spAutoFit/>
          </a:bodyPr>
          <a:lstStyle/>
          <a:p>
            <a:pPr>
              <a:lnSpc>
                <a:spcPct val="110000"/>
              </a:lnSpc>
              <a:spcBef>
                <a:spcPct val="15000"/>
              </a:spcBef>
            </a:pPr>
            <a:r>
              <a:rPr lang="en-GB" sz="1450" b="1" dirty="0"/>
              <a:t>Statistics of shortwave the Cloud Radiative Effect of 8 cloud regimes (clear sky = 0, deep cloud = 7) in 9 models. The width of each bar indicates the relative frequency of the regime. The height of the bar represents the average CRE (</a:t>
            </a:r>
            <a:r>
              <a:rPr lang="en-GB" sz="1450" b="1" dirty="0" err="1"/>
              <a:t>aCRE</a:t>
            </a:r>
            <a:r>
              <a:rPr lang="en-GB" sz="1450" b="1" dirty="0"/>
              <a:t>) when the regime is present. The total CRE of the regime is represented by the surface area of each of the bars. </a:t>
            </a:r>
            <a:r>
              <a:rPr lang="en-GB" sz="1450" b="1" dirty="0" err="1"/>
              <a:t>Modeled</a:t>
            </a:r>
            <a:r>
              <a:rPr lang="en-GB" sz="1450" b="1" dirty="0"/>
              <a:t> regime 7 (red bars, top half of each panel) has too small total CRE in most models, either due to too small frequency (e.g. CanCM4) or too small CRE (e.g. WRF CLM)</a:t>
            </a:r>
          </a:p>
        </p:txBody>
      </p:sp>
      <p:sp>
        <p:nvSpPr>
          <p:cNvPr id="3" name="Rectangle 2"/>
          <p:cNvSpPr/>
          <p:nvPr/>
        </p:nvSpPr>
        <p:spPr>
          <a:xfrm>
            <a:off x="725785" y="2427514"/>
            <a:ext cx="8014265" cy="2366917"/>
          </a:xfrm>
          <a:prstGeom prst="rect">
            <a:avLst/>
          </a:prstGeom>
          <a:no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4">
            <a:extLst>
              <a:ext uri="{FF2B5EF4-FFF2-40B4-BE49-F238E27FC236}">
                <a16:creationId xmlns:a16="http://schemas.microsoft.com/office/drawing/2014/main" id="{D3E94068-AD6A-7445-9B86-A2300D512D0F}"/>
              </a:ext>
            </a:extLst>
          </p:cNvPr>
          <p:cNvSpPr>
            <a:spLocks noChangeArrowheads="1"/>
          </p:cNvSpPr>
          <p:nvPr/>
        </p:nvSpPr>
        <p:spPr bwMode="auto">
          <a:xfrm>
            <a:off x="288823" y="4787647"/>
            <a:ext cx="8780931" cy="1613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1313" indent="-287338" algn="ctr">
              <a:spcBef>
                <a:spcPts val="600"/>
              </a:spcBef>
              <a:tabLst>
                <a:tab pos="338138" algn="l"/>
              </a:tabLst>
            </a:pPr>
            <a:r>
              <a:rPr lang="en-US" sz="1800" b="1" u="sng" dirty="0">
                <a:solidFill>
                  <a:prstClr val="black"/>
                </a:solidFill>
                <a:latin typeface="Tw Cen MT"/>
                <a:ea typeface="ＭＳ Ｐゴシック" charset="0"/>
                <a:cs typeface="Tw Cen MT"/>
              </a:rPr>
              <a:t>Key Accomplishments</a:t>
            </a:r>
          </a:p>
          <a:p>
            <a:pPr marL="231775" indent="-231775">
              <a:spcBef>
                <a:spcPts val="600"/>
              </a:spcBef>
              <a:buFont typeface="Arial" charset="0"/>
              <a:buChar char="●"/>
              <a:tabLst>
                <a:tab pos="338138" algn="l"/>
              </a:tabLst>
            </a:pPr>
            <a:r>
              <a:rPr lang="en-US" sz="1500" dirty="0">
                <a:solidFill>
                  <a:prstClr val="black"/>
                </a:solidFill>
                <a:latin typeface="Tw Cen MT"/>
                <a:ea typeface="ＭＳ Ｐゴシック" charset="0"/>
                <a:cs typeface="Tw Cen MT"/>
              </a:rPr>
              <a:t>Clouds contribute most to the shortwave radiation bias, but significant contributions from surface albedo exist.</a:t>
            </a:r>
          </a:p>
          <a:p>
            <a:pPr marL="231775" indent="-231775">
              <a:spcBef>
                <a:spcPts val="600"/>
              </a:spcBef>
              <a:buFont typeface="Arial" charset="0"/>
              <a:buChar char="●"/>
              <a:tabLst>
                <a:tab pos="338138" algn="l"/>
              </a:tabLst>
            </a:pPr>
            <a:r>
              <a:rPr lang="en-US" sz="1500" dirty="0">
                <a:solidFill>
                  <a:prstClr val="black"/>
                </a:solidFill>
                <a:latin typeface="Tw Cen MT"/>
                <a:ea typeface="ＭＳ Ｐゴシック" charset="0"/>
                <a:cs typeface="Tw Cen MT"/>
              </a:rPr>
              <a:t>Deep clouds are main cause of SW bias, either because missing cloud events or because underestimated </a:t>
            </a:r>
            <a:r>
              <a:rPr lang="en-US" sz="1500" dirty="0" err="1">
                <a:solidFill>
                  <a:prstClr val="black"/>
                </a:solidFill>
                <a:latin typeface="Tw Cen MT"/>
                <a:ea typeface="ＭＳ Ｐゴシック" charset="0"/>
                <a:cs typeface="Tw Cen MT"/>
              </a:rPr>
              <a:t>aCRE</a:t>
            </a:r>
            <a:endParaRPr lang="en-US" sz="1500" dirty="0">
              <a:solidFill>
                <a:prstClr val="black"/>
              </a:solidFill>
              <a:latin typeface="Tw Cen MT"/>
              <a:ea typeface="ＭＳ Ｐゴシック" charset="0"/>
              <a:cs typeface="Tw Cen MT"/>
            </a:endParaRPr>
          </a:p>
          <a:p>
            <a:pPr marL="231775" indent="-231775">
              <a:spcBef>
                <a:spcPts val="600"/>
              </a:spcBef>
              <a:buFont typeface="Arial" charset="0"/>
              <a:buChar char="●"/>
              <a:tabLst>
                <a:tab pos="338138" algn="l"/>
              </a:tabLst>
            </a:pPr>
            <a:r>
              <a:rPr lang="en-US" sz="1500" dirty="0">
                <a:solidFill>
                  <a:prstClr val="black"/>
                </a:solidFill>
                <a:latin typeface="Tw Cen MT"/>
                <a:ea typeface="ＭＳ Ｐゴシック" charset="0"/>
                <a:cs typeface="Tw Cen MT"/>
              </a:rPr>
              <a:t>This does not mean that convection is not being triggered enough. Most models are too wet in the afternoon, but too dry at night. Precipitation efficiencies might be overestimated in convection parameterizations.</a:t>
            </a:r>
          </a:p>
          <a:p>
            <a:pPr marL="231775" indent="-231775">
              <a:spcBef>
                <a:spcPts val="600"/>
              </a:spcBef>
              <a:buFont typeface="Arial" charset="0"/>
              <a:buChar char="●"/>
              <a:tabLst>
                <a:tab pos="338138" algn="l"/>
              </a:tabLst>
            </a:pPr>
            <a:endParaRPr lang="en-US" sz="1500" dirty="0">
              <a:solidFill>
                <a:prstClr val="black"/>
              </a:solidFill>
              <a:latin typeface="Tw Cen MT"/>
              <a:ea typeface="ＭＳ Ｐゴシック" charset="0"/>
              <a:cs typeface="Tw Cen MT"/>
            </a:endParaRPr>
          </a:p>
        </p:txBody>
      </p:sp>
      <p:pic>
        <p:nvPicPr>
          <p:cNvPr id="19" name="Picture 15" descr="MO_CMYK_whitebackg"/>
          <p:cNvPicPr>
            <a:picLocks noChangeAspect="1" noChangeArrowheads="1"/>
          </p:cNvPicPr>
          <p:nvPr/>
        </p:nvPicPr>
        <p:blipFill rotWithShape="1">
          <a:blip r:embed="rId3">
            <a:extLst>
              <a:ext uri="{28A0092B-C50C-407E-A947-70E740481C1C}">
                <a14:useLocalDpi xmlns:a14="http://schemas.microsoft.com/office/drawing/2010/main" val="0"/>
              </a:ext>
            </a:extLst>
          </a:blip>
          <a:srcRect l="7549" t="10256" r="6894"/>
          <a:stretch/>
        </p:blipFill>
        <p:spPr bwMode="auto">
          <a:xfrm>
            <a:off x="21770" y="242205"/>
            <a:ext cx="740229" cy="712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42925" y="181010"/>
            <a:ext cx="7477123" cy="858502"/>
          </a:xfrm>
        </p:spPr>
        <p:txBody>
          <a:bodyPr>
            <a:noAutofit/>
          </a:bodyPr>
          <a:lstStyle/>
          <a:p>
            <a:pPr>
              <a:spcBef>
                <a:spcPts val="1800"/>
              </a:spcBef>
              <a:spcAft>
                <a:spcPts val="600"/>
              </a:spcAft>
              <a:tabLst>
                <a:tab pos="338138" algn="l"/>
              </a:tabLst>
            </a:pPr>
            <a:r>
              <a:rPr lang="en-US" sz="2400" b="1" dirty="0"/>
              <a:t>CAUSES: Attribution of Surface Radiation Biases in NWP and Climate Models near the US Southern Great Plains</a:t>
            </a:r>
            <a:endParaRPr lang="en-US" sz="2200" b="1" dirty="0">
              <a:solidFill>
                <a:prstClr val="black"/>
              </a:solidFill>
              <a:latin typeface="Arial"/>
              <a:ea typeface="ＭＳ Ｐゴシック" charset="0"/>
              <a:cs typeface="Arial"/>
            </a:endParaRPr>
          </a:p>
        </p:txBody>
      </p:sp>
      <p:pic>
        <p:nvPicPr>
          <p:cNvPr id="20" name="Picture 7" descr="ARM-LOGO2"/>
          <p:cNvPicPr>
            <a:picLocks noChangeAspect="1" noChangeArrowheads="1"/>
          </p:cNvPicPr>
          <p:nvPr/>
        </p:nvPicPr>
        <p:blipFill>
          <a:blip r:embed="rId4" cstate="print"/>
          <a:srcRect/>
          <a:stretch>
            <a:fillRect/>
          </a:stretch>
        </p:blipFill>
        <p:spPr bwMode="auto">
          <a:xfrm>
            <a:off x="7980811" y="809427"/>
            <a:ext cx="1088943" cy="276289"/>
          </a:xfrm>
          <a:prstGeom prst="rect">
            <a:avLst/>
          </a:prstGeom>
          <a:solidFill>
            <a:schemeClr val="bg1"/>
          </a:solidFill>
          <a:ln w="9525">
            <a:noFill/>
            <a:miter lim="800000"/>
            <a:headEnd/>
            <a:tailEnd/>
          </a:ln>
        </p:spPr>
      </p:pic>
      <p:pic>
        <p:nvPicPr>
          <p:cNvPr id="2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0811" y="499219"/>
            <a:ext cx="1090280" cy="286552"/>
          </a:xfrm>
          <a:prstGeom prst="rect">
            <a:avLst/>
          </a:prstGeom>
          <a:solidFill>
            <a:schemeClr val="bg1"/>
          </a:solidFill>
          <a:ln w="9525">
            <a:noFill/>
            <a:miter lim="800000"/>
            <a:headEnd/>
            <a:tailEnd/>
          </a:ln>
          <a:extLst/>
        </p:spPr>
      </p:pic>
      <p:sp>
        <p:nvSpPr>
          <p:cNvPr id="22" name="TextBox 21">
            <a:extLst>
              <a:ext uri="{FF2B5EF4-FFF2-40B4-BE49-F238E27FC236}">
                <a16:creationId xmlns:a16="http://schemas.microsoft.com/office/drawing/2014/main" id="{D990C3CF-6B7B-0543-8DE2-055B77240B6C}"/>
              </a:ext>
            </a:extLst>
          </p:cNvPr>
          <p:cNvSpPr txBox="1"/>
          <p:nvPr/>
        </p:nvSpPr>
        <p:spPr>
          <a:xfrm>
            <a:off x="8025413" y="122654"/>
            <a:ext cx="889987" cy="369332"/>
          </a:xfrm>
          <a:prstGeom prst="rect">
            <a:avLst/>
          </a:prstGeom>
          <a:noFill/>
        </p:spPr>
        <p:txBody>
          <a:bodyPr wrap="none" rtlCol="0">
            <a:spAutoFit/>
          </a:bodyPr>
          <a:lstStyle/>
          <a:p>
            <a:r>
              <a:rPr lang="en-US" b="1" dirty="0">
                <a:solidFill>
                  <a:srgbClr val="00B050"/>
                </a:solidFill>
                <a:latin typeface="Arial" panose="020B0604020202020204" pitchFamily="34" charset="0"/>
                <a:cs typeface="Arial" panose="020B0604020202020204" pitchFamily="34" charset="0"/>
              </a:rPr>
              <a:t>RGCM</a:t>
            </a:r>
          </a:p>
        </p:txBody>
      </p:sp>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b="5819"/>
          <a:stretch/>
        </p:blipFill>
        <p:spPr>
          <a:xfrm>
            <a:off x="1057275" y="2483318"/>
            <a:ext cx="2415887" cy="2275301"/>
          </a:xfrm>
          <a:prstGeom prst="rect">
            <a:avLst/>
          </a:prstGeom>
        </p:spPr>
      </p:pic>
    </p:spTree>
    <p:extLst>
      <p:ext uri="{BB962C8B-B14F-4D97-AF65-F5344CB8AC3E}">
        <p14:creationId xmlns:p14="http://schemas.microsoft.com/office/powerpoint/2010/main" val="38911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549</TotalTime>
  <Words>303</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Optima</vt:lpstr>
      <vt:lpstr>Tw Cen MT</vt:lpstr>
      <vt:lpstr>Office Theme</vt:lpstr>
      <vt:lpstr>CAUSES: Attribution of Surface Radiation Biases in NWP and Climate Models near the US Southern Great Plains</vt:lpstr>
    </vt:vector>
  </TitlesOfParts>
  <Company>LLNL</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Xue Zheng</dc:creator>
  <cp:lastModifiedBy>Microsoft Office User</cp:lastModifiedBy>
  <cp:revision>102</cp:revision>
  <dcterms:created xsi:type="dcterms:W3CDTF">2016-07-01T23:27:17Z</dcterms:created>
  <dcterms:modified xsi:type="dcterms:W3CDTF">2018-04-12T15:20:28Z</dcterms:modified>
</cp:coreProperties>
</file>