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8" r:id="rId5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ndy, Beth E" initials="MBE" lastIdx="7" clrIdx="0">
    <p:extLst>
      <p:ext uri="{19B8F6BF-5375-455C-9EA6-DF929625EA0E}">
        <p15:presenceInfo xmlns:p15="http://schemas.microsoft.com/office/powerpoint/2012/main" userId="S::beth.mundy@pnnl.gov::09c03546-1d2d-4d82-89e1-bb5e2a2e687b" providerId="AD"/>
      </p:ext>
    </p:extLst>
  </p:cmAuthor>
  <p:cmAuthor id="2" name="Wan, Hui" initials="WH" lastIdx="5" clrIdx="1">
    <p:extLst>
      <p:ext uri="{19B8F6BF-5375-455C-9EA6-DF929625EA0E}">
        <p15:presenceInfo xmlns:p15="http://schemas.microsoft.com/office/powerpoint/2012/main" userId="S::hui.wan@pnnl.gov::72e2a99e-bd7a-4866-93e5-81e1fb7306cb" providerId="AD"/>
      </p:ext>
    </p:extLst>
  </p:cmAuthor>
  <p:cmAuthor id="3" name="Wisse, Jessica M" initials="WJM" lastIdx="4" clrIdx="2">
    <p:extLst>
      <p:ext uri="{19B8F6BF-5375-455C-9EA6-DF929625EA0E}">
        <p15:presenceInfo xmlns:p15="http://schemas.microsoft.com/office/powerpoint/2012/main" userId="S::jessica.wisse@pnnl.gov::d37bffa0-4af3-44a8-9a61-9a46fb8d8a6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2FF"/>
    <a:srgbClr val="D87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D276460-85F3-459A-A507-3A0CDF58A276}" v="3" dt="2021-04-16T22:55:12.9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46" autoAdjust="0"/>
    <p:restoredTop sz="87149" autoAdjust="0"/>
  </p:normalViewPr>
  <p:slideViewPr>
    <p:cSldViewPr>
      <p:cViewPr varScale="1">
        <p:scale>
          <a:sx n="113" d="100"/>
          <a:sy n="113" d="100"/>
        </p:scale>
        <p:origin x="342" y="126"/>
      </p:cViewPr>
      <p:guideLst>
        <p:guide orient="horz" pos="31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undy, Beth E" userId="09c03546-1d2d-4d82-89e1-bb5e2a2e687b" providerId="ADAL" clId="{4D276460-85F3-459A-A507-3A0CDF58A276}"/>
    <pc:docChg chg="custSel modSld">
      <pc:chgData name="Mundy, Beth E" userId="09c03546-1d2d-4d82-89e1-bb5e2a2e687b" providerId="ADAL" clId="{4D276460-85F3-459A-A507-3A0CDF58A276}" dt="2021-04-16T22:57:08.035" v="40" actId="20577"/>
      <pc:docMkLst>
        <pc:docMk/>
      </pc:docMkLst>
      <pc:sldChg chg="modSp mod delCm modCm">
        <pc:chgData name="Mundy, Beth E" userId="09c03546-1d2d-4d82-89e1-bb5e2a2e687b" providerId="ADAL" clId="{4D276460-85F3-459A-A507-3A0CDF58A276}" dt="2021-04-16T22:57:08.035" v="40" actId="20577"/>
        <pc:sldMkLst>
          <pc:docMk/>
          <pc:sldMk cId="0" sldId="258"/>
        </pc:sldMkLst>
        <pc:spChg chg="mod">
          <ac:chgData name="Mundy, Beth E" userId="09c03546-1d2d-4d82-89e1-bb5e2a2e687b" providerId="ADAL" clId="{4D276460-85F3-459A-A507-3A0CDF58A276}" dt="2021-04-16T22:56:33.553" v="35" actId="20577"/>
          <ac:spMkLst>
            <pc:docMk/>
            <pc:sldMk cId="0" sldId="258"/>
            <ac:spMk id="3075" creationId="{00000000-0000-0000-0000-000000000000}"/>
          </ac:spMkLst>
        </pc:spChg>
        <pc:spChg chg="mod">
          <ac:chgData name="Mundy, Beth E" userId="09c03546-1d2d-4d82-89e1-bb5e2a2e687b" providerId="ADAL" clId="{4D276460-85F3-459A-A507-3A0CDF58A276}" dt="2021-04-16T22:55:23.417" v="13" actId="113"/>
          <ac:spMkLst>
            <pc:docMk/>
            <pc:sldMk cId="0" sldId="258"/>
            <ac:spMk id="3077" creationId="{00000000-0000-0000-0000-000000000000}"/>
          </ac:spMkLst>
        </pc:spChg>
        <pc:spChg chg="mod">
          <ac:chgData name="Mundy, Beth E" userId="09c03546-1d2d-4d82-89e1-bb5e2a2e687b" providerId="ADAL" clId="{4D276460-85F3-459A-A507-3A0CDF58A276}" dt="2021-04-16T22:57:08.035" v="40" actId="20577"/>
          <ac:spMkLst>
            <pc:docMk/>
            <pc:sldMk cId="0" sldId="258"/>
            <ac:spMk id="3078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4913F5-1EAE-474B-AF5A-E8BC3172F19B}" type="datetimeFigureOut">
              <a:rPr lang="en-US"/>
              <a:pPr>
                <a:defRPr/>
              </a:pPr>
              <a:t>4/16/2021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298FFB-70F1-4A24-9782-D3D4B90F4D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624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729682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35F78-85A2-4A8E-B588-72BEBA900BB0}" type="datetimeFigureOut">
              <a:rPr lang="en-US"/>
              <a:pPr>
                <a:defRPr/>
              </a:pPr>
              <a:t>4/16/2021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678E4-5B40-41E7-B295-6E15A5E915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59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7F625-517B-440F-9267-2A80D666B736}" type="datetimeFigureOut">
              <a:rPr lang="en-US"/>
              <a:pPr>
                <a:defRPr/>
              </a:pPr>
              <a:t>4/16/2021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89244-42D4-4344-8CB0-317EFA9D52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83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2E40-FFBC-4D16-9B96-AE4DC79ACE89}" type="datetimeFigureOut">
              <a:rPr lang="en-US"/>
              <a:pPr>
                <a:defRPr/>
              </a:pPr>
              <a:t>4/16/2021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DC9DD-7613-4A46-8A55-B05D74670C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806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8773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42F4A-CFDF-49B1-A5BB-80EE2A5CB064}" type="datetimeFigureOut">
              <a:rPr lang="en-US"/>
              <a:pPr>
                <a:defRPr/>
              </a:pPr>
              <a:t>4/16/2021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322A1-86CB-4EDD-BD25-C77A09E989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49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97724-70E9-494E-82EA-47E688CC4935}" type="datetimeFigureOut">
              <a:rPr lang="en-US"/>
              <a:pPr>
                <a:defRPr/>
              </a:pPr>
              <a:t>4/16/2021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3BD9F-1ED7-43F1-AEB5-0E60C8DFBF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109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9D08-0738-4E34-AC41-6639B35ACD6D}" type="datetimeFigureOut">
              <a:rPr lang="en-US"/>
              <a:pPr>
                <a:defRPr/>
              </a:pPr>
              <a:t>4/16/2021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041E4-4A3F-4086-9C88-809FE63A66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08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95167-4DB7-4E11-886A-CB7F3966F72D}" type="datetimeFigureOut">
              <a:rPr lang="en-US"/>
              <a:pPr>
                <a:defRPr/>
              </a:pPr>
              <a:t>4/16/2021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9FE3B-D710-4794-B641-5B860069AD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641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64730-86BB-4110-9C41-08FDBFA392CA}" type="datetimeFigureOut">
              <a:rPr lang="en-US"/>
              <a:pPr>
                <a:defRPr/>
              </a:pPr>
              <a:t>4/16/2021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306B0-1A4A-4863-93A3-4B49804814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02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AAD07-01BF-446E-8744-C7BB7767638F}" type="datetimeFigureOut">
              <a:rPr lang="en-US"/>
              <a:pPr>
                <a:defRPr/>
              </a:pPr>
              <a:t>4/16/2021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7ABCF-3691-42EF-8D96-8AEB84F186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820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E092C-7F6F-4DA2-94A1-AFFE6A3B6BFC}" type="datetimeFigureOut">
              <a:rPr lang="en-US"/>
              <a:pPr>
                <a:defRPr/>
              </a:pPr>
              <a:t>4/16/2021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D7103-DDC9-4808-B39B-D6FA4C8675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2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619B4-0779-4B38-8346-A994C45F2BF8}" type="datetimeFigureOut">
              <a:rPr lang="en-US"/>
              <a:pPr>
                <a:defRPr/>
              </a:pPr>
              <a:t>4/16/2021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C4C9C-1FCF-4447-B5EF-8B19357343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78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4/16/2021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89245" y="1127528"/>
            <a:ext cx="4477499" cy="5349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/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Quantify the numerical errors associated with temporal resolution in the Energy </a:t>
            </a:r>
            <a:r>
              <a:rPr lang="en-US" sz="1400" dirty="0" err="1"/>
              <a:t>Exascale</a:t>
            </a:r>
            <a:r>
              <a:rPr lang="en-US" sz="1400" dirty="0"/>
              <a:t> Earth System Model atmosphere model version 1 (EAMv1).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Identify the model components responsible for introducing these undesirable sensitivities to temporal resolution.</a:t>
            </a:r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/>
              <a:t>Approach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Separately vary the temporal resolution of selected model components in a series of numerical experiments.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Compare the long-term statistics of the simulated cloud properties and their impact on the amount of solar and Earth-based radiative energy that crosses the top of the atmosphere.</a:t>
            </a:r>
          </a:p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400" b="1" dirty="0"/>
              <a:t>Impact</a:t>
            </a:r>
            <a:endParaRPr lang="en-US" sz="1400" dirty="0"/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Developed a new experimental strategy that can be applied to systematically attribute temporal resolution error in all weather and climate models.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Error attribution is a first step towards the reductions in numerical errors necessary for making more accurate weather and climate projections.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0" y="0"/>
            <a:ext cx="9144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800" b="1" dirty="0"/>
              <a:t>A New Experimental Strategy Identifies Sources of Undesirable Model Sensitivities</a:t>
            </a:r>
            <a:endParaRPr lang="en-US" sz="2800" dirty="0"/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457200" y="6372613"/>
            <a:ext cx="7555654" cy="4001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sz="1000" dirty="0">
                <a:solidFill>
                  <a:srgbClr val="000000"/>
                </a:solidFill>
                <a:latin typeface="+mn-lt"/>
              </a:rPr>
              <a:t>Wan, H., et al., “Quantifying and attributing time step sensitivities in present-day climate simulations conducted with EAMv1.” </a:t>
            </a:r>
            <a:r>
              <a:rPr lang="en-US" sz="1000" i="1" dirty="0">
                <a:solidFill>
                  <a:srgbClr val="000000"/>
                </a:solidFill>
                <a:latin typeface="+mn-lt"/>
              </a:rPr>
              <a:t>Geoscientific Model Development</a:t>
            </a:r>
            <a:r>
              <a:rPr lang="en-US" sz="1000" dirty="0">
                <a:solidFill>
                  <a:srgbClr val="000000"/>
                </a:solidFill>
                <a:latin typeface="+mn-lt"/>
              </a:rPr>
              <a:t>, </a:t>
            </a:r>
            <a:r>
              <a:rPr lang="en-US" sz="1000" b="1" dirty="0">
                <a:solidFill>
                  <a:srgbClr val="000000"/>
                </a:solidFill>
                <a:latin typeface="+mn-lt"/>
              </a:rPr>
              <a:t>14,</a:t>
            </a:r>
            <a:r>
              <a:rPr lang="en-US" sz="1000" dirty="0">
                <a:solidFill>
                  <a:srgbClr val="000000"/>
                </a:solidFill>
                <a:latin typeface="+mn-lt"/>
              </a:rPr>
              <a:t> 1921, (2021). [DOI: 10.5194/gmd-14-1921-2021]</a:t>
            </a: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4908114" y="4418728"/>
            <a:ext cx="4038599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rgbClr val="0432FF"/>
                </a:solidFill>
                <a:cs typeface="Calibri" panose="020F0502020204030204" pitchFamily="34" charset="0"/>
              </a:rPr>
              <a:t>A factor of 6 increase in temporal resolution leads to significant decreases in </a:t>
            </a:r>
            <a:r>
              <a:rPr lang="en-US" sz="1400" b="1" dirty="0">
                <a:solidFill>
                  <a:srgbClr val="0432FF"/>
                </a:solidFill>
              </a:rPr>
              <a:t>how frequently clouds occur </a:t>
            </a:r>
            <a:r>
              <a:rPr lang="en-US" altLang="en-US" sz="1400" b="1" dirty="0">
                <a:solidFill>
                  <a:srgbClr val="0432FF"/>
                </a:solidFill>
                <a:cs typeface="Calibri" panose="020F0502020204030204" pitchFamily="34" charset="0"/>
              </a:rPr>
              <a:t>in EAMv1. The figure shows relative changes in the annual mean cloud cover (unit: %). The study designed a series of numerical experiments and identified the model components responsible for the numerical errors that cause the decreases.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5286C242-4991-EC4E-ACBD-7343489489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3733800"/>
            <a:ext cx="5410202" cy="2255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endParaRPr lang="en-US" sz="1400" dirty="0">
              <a:solidFill>
                <a:prstClr val="black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8F5B8F1-7DD9-4889-9BB8-429EEB0754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5319" y="1239469"/>
            <a:ext cx="4363684" cy="287989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33D5BE7003A24B86BD831924205D3A" ma:contentTypeVersion="2" ma:contentTypeDescription="Create a new document." ma:contentTypeScope="" ma:versionID="ac238988cf9dac0644edde20317055e2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1a3b33f41066294d476535f568136243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A57D9F0-2B85-430B-8843-0027C0E6F07C}">
  <ds:schemaRefs>
    <ds:schemaRef ds:uri="http://purl.org/dc/elements/1.1/"/>
    <ds:schemaRef ds:uri="http://schemas.openxmlformats.org/package/2006/metadata/core-properties"/>
    <ds:schemaRef ds:uri="http://purl.org/dc/dcmitype/"/>
    <ds:schemaRef ds:uri="http://schemas.microsoft.com/sharepoint/v3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C74935E-4390-47DD-99CE-60A5373B7B5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DE39E42-86AA-45D1-BDEC-E709624E740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7781</TotalTime>
  <Words>237</Words>
  <Application>Microsoft Office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Emily L</dc:creator>
  <cp:lastModifiedBy>Mundy, Beth E</cp:lastModifiedBy>
  <cp:revision>9</cp:revision>
  <cp:lastPrinted>2011-05-11T17:30:12Z</cp:lastPrinted>
  <dcterms:created xsi:type="dcterms:W3CDTF">2017-11-02T21:19:41Z</dcterms:created>
  <dcterms:modified xsi:type="dcterms:W3CDTF">2021-04-16T22:57:10Z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0x0101008833D5BE7003A24B86BD831924205D3A</vt:lpwstr>
  </property>
  <property fmtid="{D5CDD505-2E9C-101B-9397-08002B2CF9AE}" pid="4" name="Order">
    <vt:r8>3400</vt:r8>
  </property>
</Properties>
</file>