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5"/>
  </p:notesMasterIdLst>
  <p:sldIdLst>
    <p:sldId id="256"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rton, Rebekah C" initials="ORC" lastIdx="2" clrIdx="0">
    <p:extLst>
      <p:ext uri="{19B8F6BF-5375-455C-9EA6-DF929625EA0E}">
        <p15:presenceInfo xmlns:p15="http://schemas.microsoft.com/office/powerpoint/2012/main" userId="S::rebekah.orton@pnnl.gov::17d57243-21e9-447b-aaf7-d1b396bd49d6" providerId="AD"/>
      </p:ext>
    </p:extLst>
  </p:cmAuthor>
  <p:cmAuthor id="2" name="Wisse, Jessica M" initials="WJM" lastIdx="3" clrIdx="1">
    <p:extLst>
      <p:ext uri="{19B8F6BF-5375-455C-9EA6-DF929625EA0E}">
        <p15:presenceInfo xmlns:p15="http://schemas.microsoft.com/office/powerpoint/2012/main" userId="S::jessica.wisse@pnnl.gov::d37bffa0-4af3-44a8-9a61-9a46fb8d8a6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345"/>
    <p:restoredTop sz="94694"/>
  </p:normalViewPr>
  <p:slideViewPr>
    <p:cSldViewPr snapToGrid="0" snapToObjects="1">
      <p:cViewPr varScale="1">
        <p:scale>
          <a:sx n="93" d="100"/>
          <a:sy n="93" d="100"/>
        </p:scale>
        <p:origin x="715"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5CEFBC-9352-47BD-A933-46CCF4094A0F}" type="datetimeFigureOut">
              <a:rPr lang="en-US" smtClean="0"/>
              <a:t>5/26/2020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BA19F8-267F-4703-A728-8104F8C0D26A}" type="slidenum">
              <a:rPr lang="en-US" smtClean="0"/>
              <a:t>‹#›</a:t>
            </a:fld>
            <a:endParaRPr lang="en-US"/>
          </a:p>
        </p:txBody>
      </p:sp>
    </p:spTree>
    <p:extLst>
      <p:ext uri="{BB962C8B-B14F-4D97-AF65-F5344CB8AC3E}">
        <p14:creationId xmlns:p14="http://schemas.microsoft.com/office/powerpoint/2010/main" val="1005879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0250" indent="-280988">
              <a:defRPr>
                <a:solidFill>
                  <a:schemeClr val="tx1"/>
                </a:solidFill>
                <a:latin typeface="Calibri" pitchFamily="34" charset="0"/>
              </a:defRPr>
            </a:lvl2pPr>
            <a:lvl3pPr marL="1123950" indent="-223838">
              <a:defRPr>
                <a:solidFill>
                  <a:schemeClr val="tx1"/>
                </a:solidFill>
                <a:latin typeface="Calibri" pitchFamily="34" charset="0"/>
              </a:defRPr>
            </a:lvl3pPr>
            <a:lvl4pPr marL="1573213" indent="-223838">
              <a:defRPr>
                <a:solidFill>
                  <a:schemeClr val="tx1"/>
                </a:solidFill>
                <a:latin typeface="Calibri" pitchFamily="34" charset="0"/>
              </a:defRPr>
            </a:lvl4pPr>
            <a:lvl5pPr marL="2022475" indent="-223838">
              <a:defRPr>
                <a:solidFill>
                  <a:schemeClr val="tx1"/>
                </a:solidFill>
                <a:latin typeface="Calibri" pitchFamily="34" charset="0"/>
              </a:defRPr>
            </a:lvl5pPr>
            <a:lvl6pPr marL="2479675" indent="-223838" fontAlgn="base">
              <a:spcBef>
                <a:spcPct val="0"/>
              </a:spcBef>
              <a:spcAft>
                <a:spcPct val="0"/>
              </a:spcAft>
              <a:defRPr>
                <a:solidFill>
                  <a:schemeClr val="tx1"/>
                </a:solidFill>
                <a:latin typeface="Calibri" pitchFamily="34" charset="0"/>
              </a:defRPr>
            </a:lvl6pPr>
            <a:lvl7pPr marL="2936875" indent="-223838" fontAlgn="base">
              <a:spcBef>
                <a:spcPct val="0"/>
              </a:spcBef>
              <a:spcAft>
                <a:spcPct val="0"/>
              </a:spcAft>
              <a:defRPr>
                <a:solidFill>
                  <a:schemeClr val="tx1"/>
                </a:solidFill>
                <a:latin typeface="Calibri" pitchFamily="34" charset="0"/>
              </a:defRPr>
            </a:lvl7pPr>
            <a:lvl8pPr marL="3394075" indent="-223838" fontAlgn="base">
              <a:spcBef>
                <a:spcPct val="0"/>
              </a:spcBef>
              <a:spcAft>
                <a:spcPct val="0"/>
              </a:spcAft>
              <a:defRPr>
                <a:solidFill>
                  <a:schemeClr val="tx1"/>
                </a:solidFill>
                <a:latin typeface="Calibri" pitchFamily="34" charset="0"/>
              </a:defRPr>
            </a:lvl8pPr>
            <a:lvl9pPr marL="3851275" indent="-22383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163484F-2281-43B6-BFF6-93F70712FE1C}" type="slidenum">
              <a:rPr lang="en-US" altLang="en-US">
                <a:cs typeface="Arial" charset="0"/>
              </a:rPr>
              <a:pPr fontAlgn="base">
                <a:spcBef>
                  <a:spcPct val="0"/>
                </a:spcBef>
                <a:spcAft>
                  <a:spcPct val="0"/>
                </a:spcAft>
              </a:pPr>
              <a:t>1</a:t>
            </a:fld>
            <a:endParaRPr lang="en-US" altLang="en-US">
              <a:cs typeface="Arial" charset="0"/>
            </a:endParaRPr>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endParaRPr lang="en-US" sz="1000" dirty="0">
              <a:latin typeface="Calibri" charset="0"/>
            </a:endParaRPr>
          </a:p>
        </p:txBody>
      </p:sp>
    </p:spTree>
    <p:extLst>
      <p:ext uri="{BB962C8B-B14F-4D97-AF65-F5344CB8AC3E}">
        <p14:creationId xmlns:p14="http://schemas.microsoft.com/office/powerpoint/2010/main" val="3844185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rtlCol="0">
            <a:normAutofit/>
          </a:bodyPr>
          <a:lstStyle/>
          <a:p>
            <a:pPr lvl="0"/>
            <a:r>
              <a:rPr lang="en-US" noProof="0"/>
              <a:t>Click icon to add table</a:t>
            </a:r>
            <a:endParaRPr lang="en-US" noProof="0" dirty="0"/>
          </a:p>
        </p:txBody>
      </p:sp>
    </p:spTree>
    <p:extLst>
      <p:ext uri="{BB962C8B-B14F-4D97-AF65-F5344CB8AC3E}">
        <p14:creationId xmlns:p14="http://schemas.microsoft.com/office/powerpoint/2010/main" val="9728738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fontAlgn="auto" hangingPunct="1">
              <a:spcBef>
                <a:spcPts val="0"/>
              </a:spcBef>
              <a:spcAft>
                <a:spcPts val="0"/>
              </a:spcAft>
              <a:defRPr sz="1200">
                <a:solidFill>
                  <a:srgbClr val="898989"/>
                </a:solidFill>
                <a:latin typeface="+mn-lt"/>
              </a:defRPr>
            </a:lvl1pPr>
          </a:lstStyle>
          <a:p>
            <a:pPr>
              <a:defRPr/>
            </a:pPr>
            <a:fld id="{288929F4-C5A6-401A-A1C8-F9E29B57FF4B}" type="datetimeFigureOut">
              <a:rPr lang="en-US" altLang="en-US"/>
              <a:pPr>
                <a:defRPr/>
              </a:pPr>
              <a:t>5/26/2020</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fontAlgn="auto" hangingPunct="1">
              <a:spcBef>
                <a:spcPts val="0"/>
              </a:spcBef>
              <a:spcAft>
                <a:spcPts val="0"/>
              </a:spcAft>
              <a:defRPr sz="1200">
                <a:solidFill>
                  <a:srgbClr val="898989"/>
                </a:solidFill>
                <a:latin typeface="+mn-lt"/>
              </a:defRPr>
            </a:lvl1pPr>
          </a:lstStyle>
          <a:p>
            <a:pPr>
              <a:defRPr/>
            </a:pPr>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fontAlgn="auto" hangingPunct="1">
              <a:spcBef>
                <a:spcPts val="0"/>
              </a:spcBef>
              <a:spcAft>
                <a:spcPts val="0"/>
              </a:spcAft>
              <a:defRPr sz="1200">
                <a:solidFill>
                  <a:srgbClr val="898989"/>
                </a:solidFill>
                <a:latin typeface="+mn-lt"/>
              </a:defRPr>
            </a:lvl1pPr>
          </a:lstStyle>
          <a:p>
            <a:pPr>
              <a:defRPr/>
            </a:pPr>
            <a:fld id="{38D836DC-8003-470E-BCFB-52F4AE687D37}" type="slidenum">
              <a:rPr lang="en-US" altLang="en-US"/>
              <a:pPr>
                <a:defRPr/>
              </a:pPr>
              <a:t>‹#›</a:t>
            </a:fld>
            <a:endParaRPr lang="en-US" altLang="en-US"/>
          </a:p>
        </p:txBody>
      </p:sp>
    </p:spTree>
    <p:extLst>
      <p:ext uri="{BB962C8B-B14F-4D97-AF65-F5344CB8AC3E}">
        <p14:creationId xmlns:p14="http://schemas.microsoft.com/office/powerpoint/2010/main" val="1458129064"/>
      </p:ext>
    </p:extLst>
  </p:cSld>
  <p:clrMap bg1="lt1" tx1="dk1" bg2="lt2" tx2="dk2" accent1="accent1" accent2="accent2" accent3="accent3" accent4="accent4" accent5="accent5" accent6="accent6" hlink="hlink" folHlink="folHlink"/>
  <p:sldLayoutIdLst>
    <p:sldLayoutId id="2147483649"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341196" y="194982"/>
            <a:ext cx="8548647" cy="10464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3000" b="1" dirty="0">
                <a:latin typeface="Arial" panose="020B0604020202020204" pitchFamily="34" charset="0"/>
                <a:cs typeface="Arial" panose="020B0604020202020204" pitchFamily="34" charset="0"/>
              </a:rPr>
              <a:t>Warmer Southern Ocean Leads to More Antarctic Snow</a:t>
            </a:r>
            <a:endParaRPr lang="en-US" sz="3000" dirty="0">
              <a:latin typeface="Arial" panose="020B0604020202020204" pitchFamily="34" charset="0"/>
              <a:cs typeface="Arial" panose="020B0604020202020204" pitchFamily="34" charset="0"/>
            </a:endParaRPr>
          </a:p>
        </p:txBody>
      </p:sp>
      <p:sp>
        <p:nvSpPr>
          <p:cNvPr id="3078" name="Text Box 6"/>
          <p:cNvSpPr txBox="1">
            <a:spLocks noChangeArrowheads="1"/>
          </p:cNvSpPr>
          <p:nvPr/>
        </p:nvSpPr>
        <p:spPr bwMode="auto">
          <a:xfrm>
            <a:off x="3901394" y="6191512"/>
            <a:ext cx="5188166" cy="55399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buNone/>
            </a:pPr>
            <a:r>
              <a:rPr lang="en-US" sz="1000" dirty="0"/>
              <a:t>Wang H, JG </a:t>
            </a:r>
            <a:r>
              <a:rPr lang="en-US" sz="1000" dirty="0" err="1"/>
              <a:t>Fyke</a:t>
            </a:r>
            <a:r>
              <a:rPr lang="en-US" sz="1000" dirty="0"/>
              <a:t>, JTM </a:t>
            </a:r>
            <a:r>
              <a:rPr lang="en-US" sz="1000" dirty="0" err="1"/>
              <a:t>Lenaerts</a:t>
            </a:r>
            <a:r>
              <a:rPr lang="en-US" sz="1000" dirty="0"/>
              <a:t>, JM Nusbaumer, H Singh, D </a:t>
            </a:r>
            <a:r>
              <a:rPr lang="en-US" sz="1000" dirty="0" err="1"/>
              <a:t>Noone</a:t>
            </a:r>
            <a:r>
              <a:rPr lang="en-US" sz="1000" dirty="0"/>
              <a:t>, PJ Rasch, and R Zhang. 2020. “Influence of sea-ice anomalies on Antarctic precipitation using source attribution in the Community Earth System Model,” </a:t>
            </a:r>
            <a:r>
              <a:rPr lang="en-US" sz="1000" i="1" dirty="0"/>
              <a:t>The Cryosphere</a:t>
            </a:r>
            <a:r>
              <a:rPr lang="en-US" sz="1000" dirty="0"/>
              <a:t> 14: 429–444. DOI: 10.5194/tc-14-429-2020</a:t>
            </a:r>
          </a:p>
        </p:txBody>
      </p:sp>
      <p:sp>
        <p:nvSpPr>
          <p:cNvPr id="3079" name="TextBox 9"/>
          <p:cNvSpPr txBox="1">
            <a:spLocks noChangeArrowheads="1"/>
          </p:cNvSpPr>
          <p:nvPr/>
        </p:nvSpPr>
        <p:spPr bwMode="auto">
          <a:xfrm>
            <a:off x="4150334" y="5345530"/>
            <a:ext cx="49234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r>
              <a:rPr lang="en-US" sz="1200" b="1" dirty="0">
                <a:solidFill>
                  <a:srgbClr val="0000FF"/>
                </a:solidFill>
                <a:latin typeface="Arial" panose="020B0604020202020204" pitchFamily="34" charset="0"/>
                <a:cs typeface="Arial" panose="020B0604020202020204" pitchFamily="34" charset="0"/>
              </a:rPr>
              <a:t>Annual mean differences in (a) sea ice concentration (SIC), (b) evaporation (E), (c) total precipitable water (PW), and (d) precipitation (P) between the simulations with low and high sea ice concentrations. </a:t>
            </a:r>
          </a:p>
        </p:txBody>
      </p:sp>
      <p:sp>
        <p:nvSpPr>
          <p:cNvPr id="12" name="Rectangle 4"/>
          <p:cNvSpPr>
            <a:spLocks noChangeArrowheads="1"/>
          </p:cNvSpPr>
          <p:nvPr/>
        </p:nvSpPr>
        <p:spPr bwMode="auto">
          <a:xfrm>
            <a:off x="88425" y="1271867"/>
            <a:ext cx="3807052" cy="5413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spcBef>
                <a:spcPct val="15000"/>
              </a:spcBef>
            </a:pPr>
            <a:r>
              <a:rPr lang="en-US" altLang="en-US" sz="1400" b="1" dirty="0"/>
              <a:t>Objective</a:t>
            </a:r>
          </a:p>
          <a:p>
            <a:pPr marL="283464" indent="-283464" eaLnBrk="1" hangingPunct="1">
              <a:spcBef>
                <a:spcPct val="15000"/>
              </a:spcBef>
              <a:buFont typeface="Arial" pitchFamily="34" charset="0"/>
              <a:buChar char="●"/>
            </a:pPr>
            <a:r>
              <a:rPr lang="en-US" altLang="en-US" sz="1400" dirty="0"/>
              <a:t>Examine influences of Southern Ocean sea ice anomalies on local moisture sources and Antarctic precipitation</a:t>
            </a:r>
            <a:endParaRPr lang="en-US" sz="1400" dirty="0"/>
          </a:p>
          <a:p>
            <a:pPr marL="228600" indent="-228600" algn="ctr" eaLnBrk="1" hangingPunct="1">
              <a:spcBef>
                <a:spcPct val="15000"/>
              </a:spcBef>
            </a:pPr>
            <a:r>
              <a:rPr lang="en-US" altLang="en-US" sz="1400" b="1" dirty="0"/>
              <a:t>Approach</a:t>
            </a:r>
          </a:p>
          <a:p>
            <a:pPr marL="283464" indent="-283464" eaLnBrk="1" hangingPunct="1">
              <a:spcBef>
                <a:spcPct val="15000"/>
              </a:spcBef>
              <a:buFont typeface="Arial" pitchFamily="34" charset="0"/>
              <a:buChar char="●"/>
            </a:pPr>
            <a:r>
              <a:rPr lang="en-US" altLang="en-US" sz="1400" dirty="0"/>
              <a:t>Perform simulations with prescribed sea ice concentration anomalies in the Community Earth System Model</a:t>
            </a:r>
          </a:p>
          <a:p>
            <a:pPr marL="283464" indent="-283464" eaLnBrk="1" hangingPunct="1">
              <a:spcBef>
                <a:spcPct val="15000"/>
              </a:spcBef>
              <a:buFont typeface="Arial" pitchFamily="34" charset="0"/>
              <a:buChar char="●"/>
            </a:pPr>
            <a:r>
              <a:rPr lang="en-US" altLang="en-US" sz="1400" dirty="0"/>
              <a:t>Analyze responses of moisture transport from tagged source regions and Antarctic  precipitation to the sea ice anomalies and associated circulation change</a:t>
            </a:r>
          </a:p>
          <a:p>
            <a:pPr algn="ctr" eaLnBrk="1" hangingPunct="1">
              <a:spcBef>
                <a:spcPct val="15000"/>
              </a:spcBef>
            </a:pPr>
            <a:r>
              <a:rPr lang="en-US" altLang="en-US" sz="1400" b="1" dirty="0"/>
              <a:t>Impact</a:t>
            </a:r>
            <a:endParaRPr lang="en-US" altLang="en-US" sz="1400" dirty="0"/>
          </a:p>
          <a:p>
            <a:pPr marL="283464" indent="-283464" eaLnBrk="1" hangingPunct="1">
              <a:spcBef>
                <a:spcPct val="15000"/>
              </a:spcBef>
              <a:buFont typeface="Arial" pitchFamily="34" charset="0"/>
              <a:buChar char="●"/>
            </a:pPr>
            <a:r>
              <a:rPr lang="en-US" altLang="en-US" sz="1400" dirty="0"/>
              <a:t>Southern Ocean sea ice concentration anomalies have a strong impact on local evaporation and moisture flux towards Antarctica</a:t>
            </a:r>
          </a:p>
          <a:p>
            <a:pPr marL="283464" indent="-283464" eaLnBrk="1" hangingPunct="1">
              <a:spcBef>
                <a:spcPct val="15000"/>
              </a:spcBef>
              <a:buFont typeface="Arial" pitchFamily="34" charset="0"/>
              <a:buChar char="●"/>
            </a:pPr>
            <a:r>
              <a:rPr lang="en-US" altLang="en-US" sz="1400" dirty="0"/>
              <a:t>Antarctic basin-scale precipitation response to these anomalies depends on season, location, and local atmospheric circulation patterns </a:t>
            </a:r>
          </a:p>
          <a:p>
            <a:pPr marL="283464" indent="-283464" eaLnBrk="1" hangingPunct="1">
              <a:spcBef>
                <a:spcPct val="15000"/>
              </a:spcBef>
              <a:buFont typeface="Arial" pitchFamily="34" charset="0"/>
              <a:buChar char="●"/>
            </a:pPr>
            <a:r>
              <a:rPr lang="en-US" sz="1400" dirty="0"/>
              <a:t>Southern Ocean sea ice concentration anomalies also change the contribution of remote moisture sources to Antarctic precipitation</a:t>
            </a:r>
            <a:r>
              <a:rPr lang="en-US" altLang="en-US" sz="1400" dirty="0"/>
              <a:t> </a:t>
            </a:r>
          </a:p>
        </p:txBody>
      </p:sp>
      <p:grpSp>
        <p:nvGrpSpPr>
          <p:cNvPr id="7" name="Group 6">
            <a:extLst>
              <a:ext uri="{FF2B5EF4-FFF2-40B4-BE49-F238E27FC236}">
                <a16:creationId xmlns:a16="http://schemas.microsoft.com/office/drawing/2014/main" id="{9873D4B5-F1A5-F945-A867-C4AFB2272378}"/>
              </a:ext>
            </a:extLst>
          </p:cNvPr>
          <p:cNvGrpSpPr/>
          <p:nvPr/>
        </p:nvGrpSpPr>
        <p:grpSpPr>
          <a:xfrm>
            <a:off x="4104950" y="896669"/>
            <a:ext cx="4784893" cy="4296710"/>
            <a:chOff x="4104950" y="849169"/>
            <a:chExt cx="4784893" cy="4296710"/>
          </a:xfrm>
        </p:grpSpPr>
        <p:pic>
          <p:nvPicPr>
            <p:cNvPr id="2" name="Picture 1">
              <a:extLst>
                <a:ext uri="{FF2B5EF4-FFF2-40B4-BE49-F238E27FC236}">
                  <a16:creationId xmlns:a16="http://schemas.microsoft.com/office/drawing/2014/main" id="{2371105C-A92F-8449-AE08-BA404EB19D1D}"/>
                </a:ext>
              </a:extLst>
            </p:cNvPr>
            <p:cNvPicPr>
              <a:picLocks noChangeAspect="1"/>
            </p:cNvPicPr>
            <p:nvPr/>
          </p:nvPicPr>
          <p:blipFill>
            <a:blip r:embed="rId3"/>
            <a:stretch>
              <a:fillRect/>
            </a:stretch>
          </p:blipFill>
          <p:spPr>
            <a:xfrm>
              <a:off x="4104950" y="934347"/>
              <a:ext cx="2247900" cy="1968500"/>
            </a:xfrm>
            <a:prstGeom prst="rect">
              <a:avLst/>
            </a:prstGeom>
          </p:spPr>
        </p:pic>
        <p:pic>
          <p:nvPicPr>
            <p:cNvPr id="3" name="Picture 2">
              <a:extLst>
                <a:ext uri="{FF2B5EF4-FFF2-40B4-BE49-F238E27FC236}">
                  <a16:creationId xmlns:a16="http://schemas.microsoft.com/office/drawing/2014/main" id="{CC86A734-7489-D348-8BB4-F875AE39E89A}"/>
                </a:ext>
              </a:extLst>
            </p:cNvPr>
            <p:cNvPicPr>
              <a:picLocks noChangeAspect="1"/>
            </p:cNvPicPr>
            <p:nvPr/>
          </p:nvPicPr>
          <p:blipFill>
            <a:blip r:embed="rId4"/>
            <a:stretch>
              <a:fillRect/>
            </a:stretch>
          </p:blipFill>
          <p:spPr>
            <a:xfrm>
              <a:off x="6743543" y="937374"/>
              <a:ext cx="2146300" cy="1968500"/>
            </a:xfrm>
            <a:prstGeom prst="rect">
              <a:avLst/>
            </a:prstGeom>
          </p:spPr>
        </p:pic>
        <p:pic>
          <p:nvPicPr>
            <p:cNvPr id="4" name="Picture 3">
              <a:extLst>
                <a:ext uri="{FF2B5EF4-FFF2-40B4-BE49-F238E27FC236}">
                  <a16:creationId xmlns:a16="http://schemas.microsoft.com/office/drawing/2014/main" id="{940776E1-0433-214C-B06E-FD45C7345013}"/>
                </a:ext>
              </a:extLst>
            </p:cNvPr>
            <p:cNvPicPr>
              <a:picLocks noChangeAspect="1"/>
            </p:cNvPicPr>
            <p:nvPr/>
          </p:nvPicPr>
          <p:blipFill>
            <a:blip r:embed="rId5"/>
            <a:stretch>
              <a:fillRect/>
            </a:stretch>
          </p:blipFill>
          <p:spPr>
            <a:xfrm>
              <a:off x="6743543" y="3177379"/>
              <a:ext cx="2146300" cy="1968500"/>
            </a:xfrm>
            <a:prstGeom prst="rect">
              <a:avLst/>
            </a:prstGeom>
          </p:spPr>
        </p:pic>
        <p:pic>
          <p:nvPicPr>
            <p:cNvPr id="5" name="Picture 4">
              <a:extLst>
                <a:ext uri="{FF2B5EF4-FFF2-40B4-BE49-F238E27FC236}">
                  <a16:creationId xmlns:a16="http://schemas.microsoft.com/office/drawing/2014/main" id="{DE85C313-C125-1C43-A954-A92E3BF20CA9}"/>
                </a:ext>
              </a:extLst>
            </p:cNvPr>
            <p:cNvPicPr>
              <a:picLocks noChangeAspect="1"/>
            </p:cNvPicPr>
            <p:nvPr/>
          </p:nvPicPr>
          <p:blipFill>
            <a:blip r:embed="rId6"/>
            <a:stretch>
              <a:fillRect/>
            </a:stretch>
          </p:blipFill>
          <p:spPr>
            <a:xfrm>
              <a:off x="4150335" y="3164679"/>
              <a:ext cx="2197100" cy="1981200"/>
            </a:xfrm>
            <a:prstGeom prst="rect">
              <a:avLst/>
            </a:prstGeom>
          </p:spPr>
        </p:pic>
        <p:sp>
          <p:nvSpPr>
            <p:cNvPr id="6" name="TextBox 5">
              <a:extLst>
                <a:ext uri="{FF2B5EF4-FFF2-40B4-BE49-F238E27FC236}">
                  <a16:creationId xmlns:a16="http://schemas.microsoft.com/office/drawing/2014/main" id="{3AAB7406-97CF-164E-8BB8-D87ED681ED2F}"/>
                </a:ext>
              </a:extLst>
            </p:cNvPr>
            <p:cNvSpPr txBox="1"/>
            <p:nvPr/>
          </p:nvSpPr>
          <p:spPr>
            <a:xfrm>
              <a:off x="4104950" y="849169"/>
              <a:ext cx="1762450" cy="338554"/>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(a) ΔSIC</a:t>
              </a:r>
            </a:p>
          </p:txBody>
        </p:sp>
        <p:sp>
          <p:nvSpPr>
            <p:cNvPr id="13" name="TextBox 12">
              <a:extLst>
                <a:ext uri="{FF2B5EF4-FFF2-40B4-BE49-F238E27FC236}">
                  <a16:creationId xmlns:a16="http://schemas.microsoft.com/office/drawing/2014/main" id="{5A94BCEB-020A-2745-A696-A9A74B28563C}"/>
                </a:ext>
              </a:extLst>
            </p:cNvPr>
            <p:cNvSpPr txBox="1"/>
            <p:nvPr/>
          </p:nvSpPr>
          <p:spPr>
            <a:xfrm>
              <a:off x="6781643" y="860138"/>
              <a:ext cx="1762450" cy="338554"/>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(b) ΔE</a:t>
              </a:r>
            </a:p>
          </p:txBody>
        </p:sp>
        <p:sp>
          <p:nvSpPr>
            <p:cNvPr id="14" name="TextBox 13">
              <a:extLst>
                <a:ext uri="{FF2B5EF4-FFF2-40B4-BE49-F238E27FC236}">
                  <a16:creationId xmlns:a16="http://schemas.microsoft.com/office/drawing/2014/main" id="{31B118F8-FBA2-D949-BD56-80C72D350FAE}"/>
                </a:ext>
              </a:extLst>
            </p:cNvPr>
            <p:cNvSpPr txBox="1"/>
            <p:nvPr/>
          </p:nvSpPr>
          <p:spPr>
            <a:xfrm>
              <a:off x="4104950" y="3057879"/>
              <a:ext cx="1762450" cy="338554"/>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(c) ΔPW</a:t>
              </a:r>
            </a:p>
          </p:txBody>
        </p:sp>
        <p:sp>
          <p:nvSpPr>
            <p:cNvPr id="15" name="TextBox 14">
              <a:extLst>
                <a:ext uri="{FF2B5EF4-FFF2-40B4-BE49-F238E27FC236}">
                  <a16:creationId xmlns:a16="http://schemas.microsoft.com/office/drawing/2014/main" id="{F7CAD32F-8F22-4747-9799-21110B940F2B}"/>
                </a:ext>
              </a:extLst>
            </p:cNvPr>
            <p:cNvSpPr txBox="1"/>
            <p:nvPr/>
          </p:nvSpPr>
          <p:spPr>
            <a:xfrm>
              <a:off x="6748593" y="3081298"/>
              <a:ext cx="1762450" cy="338554"/>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(d) ΔP</a:t>
              </a:r>
            </a:p>
          </p:txBody>
        </p:sp>
      </p:grpSp>
    </p:spTree>
    <p:extLst>
      <p:ext uri="{BB962C8B-B14F-4D97-AF65-F5344CB8AC3E}">
        <p14:creationId xmlns:p14="http://schemas.microsoft.com/office/powerpoint/2010/main" val="2698582762"/>
      </p:ext>
    </p:extLst>
  </p:cSld>
  <p:clrMapOvr>
    <a:masterClrMapping/>
  </p:clrMapOvr>
</p:sld>
</file>

<file path=ppt/theme/theme1.xml><?xml version="1.0" encoding="utf-8"?>
<a:theme xmlns:a="http://schemas.openxmlformats.org/drawingml/2006/main" name="DOE-Sample-Slide-Highlights-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resentation xmlns="http://schemas.microsoft.com/sharepoint/v3" xsi:nil="true"/>
    <Funding xmlns="3f367a74-7294-440b-bcf2-615eafc1d48f" xsi:nil="true"/>
    <SlideDescription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Slide" ma:contentTypeID="0x010100A22E315B1F3C42B49A0E90D2F9AB5AB100DD0966E738D64E49B965032E22FBBBFF" ma:contentTypeVersion="4" ma:contentTypeDescription="Microsoft PowerPoint Slide" ma:contentTypeScope="" ma:versionID="b3474de98243c38ca447bb66c1087723">
  <xsd:schema xmlns:xsd="http://www.w3.org/2001/XMLSchema" xmlns:xs="http://www.w3.org/2001/XMLSchema" xmlns:p="http://schemas.microsoft.com/office/2006/metadata/properties" xmlns:ns1="http://schemas.microsoft.com/sharepoint/v3" xmlns:ns3="3f367a74-7294-440b-bcf2-615eafc1d48f" targetNamespace="http://schemas.microsoft.com/office/2006/metadata/properties" ma:root="true" ma:fieldsID="9b034228d1307b28e45b372313e8c5d5" ns1:_="" ns3:_="">
    <xsd:import namespace="http://schemas.microsoft.com/sharepoint/v3"/>
    <xsd:import namespace="3f367a74-7294-440b-bcf2-615eafc1d48f"/>
    <xsd:element name="properties">
      <xsd:complexType>
        <xsd:sequence>
          <xsd:element name="documentManagement">
            <xsd:complexType>
              <xsd:all>
                <xsd:element ref="ns1:Presentation" minOccurs="0"/>
                <xsd:element ref="ns1:SlideDescription" minOccurs="0"/>
                <xsd:element ref="ns3:Funding"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resentation" ma:index="0" nillable="true" ma:displayName="Presentation" ma:internalName="Presentation">
      <xsd:simpleType>
        <xsd:restriction base="dms:Text"/>
      </xsd:simpleType>
    </xsd:element>
    <xsd:element name="SlideDescription" ma:index="1" nillable="true" ma:displayName="Description" ma:internalName="SlideDescrip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367a74-7294-440b-bcf2-615eafc1d48f" elementFormDefault="qualified">
    <xsd:import namespace="http://schemas.microsoft.com/office/2006/documentManagement/types"/>
    <xsd:import namespace="http://schemas.microsoft.com/office/infopath/2007/PartnerControls"/>
    <xsd:element name="Funding" ma:index="7" nillable="true" ma:displayName="Funding" ma:description="Funding Soure" ma:internalName="Funding" ma:readOnly="false">
      <xsd:simpleType>
        <xsd:restriction base="dms:Note">
          <xsd:maxLength value="255"/>
        </xsd:restrict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3F5B12-1FB1-4B3D-B277-E9C69CD44B8D}">
  <ds:schemaRefs>
    <ds:schemaRef ds:uri="http://purl.org/dc/elements/1.1/"/>
    <ds:schemaRef ds:uri="http://schemas.microsoft.com/office/2006/documentManagement/types"/>
    <ds:schemaRef ds:uri="http://purl.org/dc/terms/"/>
    <ds:schemaRef ds:uri="http://schemas.microsoft.com/office/2006/metadata/properties"/>
    <ds:schemaRef ds:uri="http://schemas.microsoft.com/office/infopath/2007/PartnerControls"/>
    <ds:schemaRef ds:uri="http://purl.org/dc/dcmitype/"/>
    <ds:schemaRef ds:uri="http://schemas.microsoft.com/sharepoint/v3"/>
    <ds:schemaRef ds:uri="http://schemas.openxmlformats.org/package/2006/metadata/core-properties"/>
    <ds:schemaRef ds:uri="3f367a74-7294-440b-bcf2-615eafc1d48f"/>
    <ds:schemaRef ds:uri="http://www.w3.org/XML/1998/namespace"/>
  </ds:schemaRefs>
</ds:datastoreItem>
</file>

<file path=customXml/itemProps2.xml><?xml version="1.0" encoding="utf-8"?>
<ds:datastoreItem xmlns:ds="http://schemas.openxmlformats.org/officeDocument/2006/customXml" ds:itemID="{79BCDAA8-C36C-4D24-81BD-36A9B8DE2F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f367a74-7294-440b-bcf2-615eafc1d4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DOE-Sample-Slide-Highlights-Template</Template>
  <TotalTime>18238</TotalTime>
  <Words>235</Words>
  <Application>Microsoft Office PowerPoint</Application>
  <PresentationFormat>On-screen Show (4:3)</PresentationFormat>
  <Paragraphs>17</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DOE-Sample-Slide-Highlights-Template</vt:lpstr>
      <vt:lpstr>PowerPoint Presentation</vt:lpstr>
    </vt:vector>
  </TitlesOfParts>
  <Company>PNNL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Lou-Yang-etal-BCMonsoon-GRL-February2019-f</dc:title>
  <dc:creator>Steve.Ghan@pnnl.gov</dc:creator>
  <dc:description/>
  <cp:lastModifiedBy>Fellet, Melissae S</cp:lastModifiedBy>
  <cp:revision>265</cp:revision>
  <cp:lastPrinted>2011-05-11T17:30:12Z</cp:lastPrinted>
  <dcterms:created xsi:type="dcterms:W3CDTF">2014-01-03T21:30:52Z</dcterms:created>
  <dcterms:modified xsi:type="dcterms:W3CDTF">2020-05-26T17:24:56Z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EP6D6TSR2XSE-14-219</vt:lpwstr>
  </property>
  <property fmtid="{D5CDD505-2E9C-101B-9397-08002B2CF9AE}" pid="3" name="_dlc_DocIdItemGuid">
    <vt:lpwstr>837cf63c-0d11-4ee4-b16f-79c376516758</vt:lpwstr>
  </property>
  <property fmtid="{D5CDD505-2E9C-101B-9397-08002B2CF9AE}" pid="4" name="_dlc_DocIdUrl">
    <vt:lpwstr>https://collaborate.pnl.gov/projects/asgc/research_highlights/_layouts/DocIdRedir.aspx?ID=EP6D6TSR2XSE-14-219, EP6D6TSR2XSE-14-219</vt:lpwstr>
  </property>
  <property fmtid="{D5CDD505-2E9C-101B-9397-08002B2CF9AE}" pid="5" name="Highlight">
    <vt:lpwstr/>
  </property>
  <property fmtid="{D5CDD505-2E9C-101B-9397-08002B2CF9AE}" pid="6" name="ContentTypeId">
    <vt:lpwstr>0x010100A22E315B1F3C42B49A0E90D2F9AB5AB100DD0966E738D64E49B965032E22FBBBFF</vt:lpwstr>
  </property>
  <property fmtid="{D5CDD505-2E9C-101B-9397-08002B2CF9AE}" pid="7" name="ContentType">
    <vt:lpwstr>Slide</vt:lpwstr>
  </property>
  <property fmtid="{D5CDD505-2E9C-101B-9397-08002B2CF9AE}" pid="8" name="Presentation">
    <vt:lpwstr>Lou-Yang-etal-BCMonsoon-GRL-February2019-f</vt:lpwstr>
  </property>
  <property fmtid="{D5CDD505-2E9C-101B-9397-08002B2CF9AE}" pid="9" name="SlideDescription">
    <vt:lpwstr/>
  </property>
  <property fmtid="{D5CDD505-2E9C-101B-9397-08002B2CF9AE}" pid="10" name="FY">
    <vt:lpwstr/>
  </property>
  <property fmtid="{D5CDD505-2E9C-101B-9397-08002B2CF9AE}" pid="11" name="Funding">
    <vt:lpwstr>SciDAC</vt:lpwstr>
  </property>
</Properties>
</file>