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>
      <p:cViewPr varScale="1">
        <p:scale>
          <a:sx n="120" d="100"/>
          <a:sy n="120" d="100"/>
        </p:scale>
        <p:origin x="14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F4FB5-3B36-44BF-9351-DB6777F3D41C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5D9F2-4C1D-4393-BA58-D4BFA9AD3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36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5283" indent="-29049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1974" indent="-23239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26763" indent="-232395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1553" indent="-23239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56342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1132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85921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50711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E0B0DB-F350-41EA-9EC4-0C975CD20B65}" type="slidenum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045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6736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EBE22A-456C-4422-963A-21E37FAABB03}" type="datetimeFigureOut">
              <a:rPr lang="en-US"/>
              <a:pPr>
                <a:defRPr/>
              </a:pPr>
              <a:t>11/12/18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D1FF69-FB8A-4A66-B8F3-F0FF1720BB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98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-689"/>
            <a:ext cx="91440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dirty="0">
                <a:solidFill>
                  <a:prstClr val="black"/>
                </a:solidFill>
                <a:latin typeface="Calibri"/>
              </a:rPr>
              <a:t>Snow in the Changing Sea-ice Systems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276832" y="6172200"/>
            <a:ext cx="8590335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en-US" sz="1000" dirty="0"/>
              <a:t>Webster, M., S. </a:t>
            </a:r>
            <a:r>
              <a:rPr lang="en-US" sz="1000" dirty="0" err="1"/>
              <a:t>Gerland</a:t>
            </a:r>
            <a:r>
              <a:rPr lang="en-US" sz="1000" dirty="0"/>
              <a:t>, M. Holland, E. Hunke, R. Kwok, O. </a:t>
            </a:r>
            <a:r>
              <a:rPr lang="en-US" sz="1000" dirty="0" err="1"/>
              <a:t>Lecomte</a:t>
            </a:r>
            <a:r>
              <a:rPr lang="en-US" sz="1000" dirty="0"/>
              <a:t>, R. </a:t>
            </a:r>
            <a:r>
              <a:rPr lang="en-US" sz="1000" dirty="0" err="1"/>
              <a:t>Massom</a:t>
            </a:r>
            <a:r>
              <a:rPr lang="en-US" sz="1000" dirty="0"/>
              <a:t>, D. </a:t>
            </a:r>
            <a:r>
              <a:rPr lang="en-US" sz="1000" dirty="0" err="1"/>
              <a:t>Perovich</a:t>
            </a:r>
            <a:r>
              <a:rPr lang="en-US" sz="1000" dirty="0"/>
              <a:t>, and M. Sturm. Snow in the Changing Sea-ice Systems. Nature Climate Change, </a:t>
            </a:r>
            <a:r>
              <a:rPr lang="en-US" sz="1000" b="1" dirty="0"/>
              <a:t>8</a:t>
            </a:r>
            <a:r>
              <a:rPr lang="en-US" sz="1000" dirty="0"/>
              <a:t>, 946–953. DOI 10.1038/s41558-018-0286-7, 2018 </a:t>
            </a: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6934200" y="582871"/>
            <a:ext cx="2057400" cy="1622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endParaRPr lang="en-US" sz="1150" dirty="0">
              <a:solidFill>
                <a:prstClr val="black"/>
              </a:solidFill>
            </a:endParaRPr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0838" y="816094"/>
            <a:ext cx="4625460" cy="207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ts val="300"/>
              </a:spcBef>
              <a:tabLst>
                <a:tab pos="338138" algn="l"/>
              </a:tabLst>
            </a:pPr>
            <a:r>
              <a:rPr lang="en-US" sz="1600" b="1" dirty="0">
                <a:solidFill>
                  <a:prstClr val="black"/>
                </a:solidFill>
              </a:rPr>
              <a:t>Objectives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400" dirty="0">
                <a:solidFill>
                  <a:prstClr val="black"/>
                </a:solidFill>
              </a:rPr>
              <a:t>Synthesize recent advances in snow observational and modelling capabilities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400" dirty="0"/>
              <a:t>Provide recommendations for overcoming challenges associated with snow processes to better understand, observe and model the Earth system</a:t>
            </a:r>
            <a:endParaRPr lang="en-US" sz="1400" dirty="0">
              <a:solidFill>
                <a:prstClr val="black"/>
              </a:solidFill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endParaRPr lang="en-US" sz="1100" dirty="0">
              <a:solidFill>
                <a:prstClr val="black"/>
              </a:solidFill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endParaRPr lang="en-US" sz="1100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endParaRPr lang="en-US" sz="1150" dirty="0">
              <a:solidFill>
                <a:prstClr val="black"/>
              </a:solidFill>
            </a:endParaRP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80838" y="2429035"/>
            <a:ext cx="4057783" cy="1730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ts val="300"/>
              </a:spcBef>
              <a:tabLst>
                <a:tab pos="338138" algn="l"/>
              </a:tabLst>
            </a:pPr>
            <a:r>
              <a:rPr lang="en-US" sz="16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400" dirty="0">
                <a:solidFill>
                  <a:prstClr val="black"/>
                </a:solidFill>
              </a:rPr>
              <a:t>Describe fundamental characteristics of snow in the Earth system, including reasons for contrasts between the Arctic and Antarctic, and feedbacks with the changing sea ice  systems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400" dirty="0">
                <a:solidFill>
                  <a:prstClr val="black"/>
                </a:solidFill>
              </a:rPr>
              <a:t>Elucidate key challenges for observations and modelling</a:t>
            </a:r>
            <a:endParaRPr lang="en-US" sz="1100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endParaRPr lang="en-US" sz="1150" dirty="0">
              <a:solidFill>
                <a:prstClr val="black"/>
              </a:solidFill>
            </a:endParaRP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80838" y="4371038"/>
            <a:ext cx="8889415" cy="19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ts val="300"/>
              </a:spcBef>
              <a:tabLst>
                <a:tab pos="338138" algn="l"/>
              </a:tabLst>
            </a:pPr>
            <a:r>
              <a:rPr lang="en-US" sz="1400" b="1" dirty="0">
                <a:solidFill>
                  <a:prstClr val="black"/>
                </a:solidFill>
              </a:rPr>
              <a:t>Impact</a:t>
            </a:r>
          </a:p>
          <a:p>
            <a:pPr>
              <a:spcBef>
                <a:spcPct val="15000"/>
              </a:spcBef>
            </a:pPr>
            <a:r>
              <a:rPr lang="en-US" sz="1400" dirty="0"/>
              <a:t>Process-oriented observations are critical to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400" dirty="0"/>
              <a:t>better understand snow on sea ice and its feedbacks in the climate system,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400" dirty="0"/>
              <a:t>expose inaccurate or missing mechanisms that drive the evolution of snow conditions in climate models, and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400" dirty="0"/>
              <a:t>inform model parameterization development, ultimately leading to more robust predictive capability.</a:t>
            </a:r>
          </a:p>
          <a:p>
            <a:pPr>
              <a:spcBef>
                <a:spcPct val="15000"/>
              </a:spcBef>
            </a:pPr>
            <a:r>
              <a:rPr lang="en-US" sz="1400" dirty="0"/>
              <a:t>Improving the coverage and quality of large-scale snow observations will aid in designing standard error metrics to evaluate the key snow state variables (depth, albedo, density) in current climate conditions.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24" name="Rectangle 2">
            <a:extLst>
              <a:ext uri="{FF2B5EF4-FFF2-40B4-BE49-F238E27FC236}">
                <a16:creationId xmlns:a16="http://schemas.microsoft.com/office/drawing/2014/main" id="{76571D42-9E73-9A43-B44D-5E9605F84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2894" y="2433757"/>
            <a:ext cx="4625460" cy="207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ts val="300"/>
              </a:spcBef>
              <a:tabLst>
                <a:tab pos="338138" algn="l"/>
              </a:tabLst>
            </a:pPr>
            <a:r>
              <a:rPr lang="en-US" sz="1600" b="1" dirty="0">
                <a:solidFill>
                  <a:prstClr val="black"/>
                </a:solidFill>
              </a:rPr>
              <a:t>Recommendations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400" dirty="0">
                <a:solidFill>
                  <a:prstClr val="black"/>
                </a:solidFill>
              </a:rPr>
              <a:t>Measuring and monitoring at the basin scale using autonomous aircraft and multi-sensor/merged satellite products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400" dirty="0">
                <a:solidFill>
                  <a:prstClr val="black"/>
                </a:solidFill>
              </a:rPr>
              <a:t>Target process-oriented observations by coordinating opportunities across multiple observing systems, including standardized sampling protocols for crowd-sourced observations (e.g. tourists)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endParaRPr lang="en-US" sz="1400" dirty="0">
              <a:solidFill>
                <a:prstClr val="black"/>
              </a:solidFill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endParaRPr lang="en-US" sz="1100" dirty="0">
              <a:solidFill>
                <a:prstClr val="black"/>
              </a:solidFill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endParaRPr lang="en-US" sz="1100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endParaRPr lang="en-US" sz="1150" dirty="0">
              <a:solidFill>
                <a:prstClr val="black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0EC2594-0CFD-DA4E-A4AF-5430AF19A9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86" b="10458"/>
          <a:stretch/>
        </p:blipFill>
        <p:spPr>
          <a:xfrm>
            <a:off x="4867144" y="582870"/>
            <a:ext cx="3616960" cy="184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403973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Hoesly-etal-CEDS-GMD-December2017-f</Presentation>
    <Funding xmlns="98b00cf3-a6ce-40de-8923-f140beb786e9">ESM</Funding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74EFA0-826F-4EA9-9107-BB5AB4A78796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sharepoint/v3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98b00cf3-a6ce-40de-8923-f140beb786e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DA54A27-729A-47BB-A6AD-B870FEFABC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DOE-Sample-Slide-Highlights-Template.potx</Template>
  <TotalTime>2272</TotalTime>
  <Words>249</Words>
  <Application>Microsoft Macintosh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Hoesly-etal-CEDS-GMD-December2017-f</dc:title>
  <dc:creator>Ovink, Jennifer D</dc:creator>
  <dc:description/>
  <cp:lastModifiedBy>Elizabeth Hunke</cp:lastModifiedBy>
  <cp:revision>140</cp:revision>
  <cp:lastPrinted>2011-05-11T17:30:12Z</cp:lastPrinted>
  <dcterms:created xsi:type="dcterms:W3CDTF">2011-04-26T17:04:09Z</dcterms:created>
  <dcterms:modified xsi:type="dcterms:W3CDTF">2018-11-12T19:37:48Z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ESM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Hoesly-etal-CEDS-GMD-December2017-f</vt:lpwstr>
  </property>
  <property fmtid="{D5CDD505-2E9C-101B-9397-08002B2CF9AE}" pid="8" name="SlideDescription">
    <vt:lpwstr/>
  </property>
</Properties>
</file>