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86E25"/>
    <a:srgbClr val="1C75BC"/>
    <a:srgbClr val="88AC2E"/>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574" autoAdjust="0"/>
  </p:normalViewPr>
  <p:slideViewPr>
    <p:cSldViewPr snapToGrid="0" snapToObjects="1">
      <p:cViewPr varScale="1">
        <p:scale>
          <a:sx n="67" d="100"/>
          <a:sy n="67" d="100"/>
        </p:scale>
        <p:origin x="48" y="516"/>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6/2/2021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6/2/2021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531495"/>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3" name="Straight Connector 2"/>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1" y="247650"/>
            <a:ext cx="9140825" cy="178594"/>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4" name="Wave 3"/>
          <p:cNvSpPr/>
          <p:nvPr userDrawn="1"/>
        </p:nvSpPr>
        <p:spPr>
          <a:xfrm>
            <a:off x="3176" y="233363"/>
            <a:ext cx="9140825" cy="164306"/>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5" name="Wave 4"/>
          <p:cNvSpPr/>
          <p:nvPr userDrawn="1"/>
        </p:nvSpPr>
        <p:spPr>
          <a:xfrm>
            <a:off x="1" y="197644"/>
            <a:ext cx="9140825" cy="175022"/>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6" name="Wave 5"/>
          <p:cNvSpPr/>
          <p:nvPr userDrawn="1"/>
        </p:nvSpPr>
        <p:spPr>
          <a:xfrm>
            <a:off x="0" y="48816"/>
            <a:ext cx="9144000" cy="2714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7" name="Rectangle 6"/>
          <p:cNvSpPr/>
          <p:nvPr userDrawn="1"/>
        </p:nvSpPr>
        <p:spPr>
          <a:xfrm>
            <a:off x="0" y="0"/>
            <a:ext cx="9144000" cy="2286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077666">
              <a:defRPr/>
            </a:pPr>
            <a:endParaRPr lang="en-US" sz="1350" dirty="0">
              <a:solidFill>
                <a:prstClr val="white"/>
              </a:solidFill>
            </a:endParaRPr>
          </a:p>
        </p:txBody>
      </p:sp>
      <p:sp>
        <p:nvSpPr>
          <p:cNvPr id="8" name="Wave 7"/>
          <p:cNvSpPr/>
          <p:nvPr userDrawn="1"/>
        </p:nvSpPr>
        <p:spPr>
          <a:xfrm>
            <a:off x="-3175" y="417910"/>
            <a:ext cx="9147175" cy="17502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077666">
              <a:defRPr/>
            </a:pPr>
            <a:endParaRPr lang="en-US" sz="1350">
              <a:solidFill>
                <a:prstClr val="white"/>
              </a:solidFill>
            </a:endParaRPr>
          </a:p>
        </p:txBody>
      </p:sp>
      <p:sp>
        <p:nvSpPr>
          <p:cNvPr id="9" name="Title Placeholder 1"/>
          <p:cNvSpPr>
            <a:spLocks noGrp="1"/>
          </p:cNvSpPr>
          <p:nvPr>
            <p:ph type="title" hasCustomPrompt="1"/>
          </p:nvPr>
        </p:nvSpPr>
        <p:spPr bwMode="auto">
          <a:xfrm>
            <a:off x="0" y="0"/>
            <a:ext cx="9144000" cy="531495"/>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chemeClr val="accent4"/>
                </a:solidFill>
              </a:defRPr>
            </a:lvl1pPr>
            <a:lvl2pPr>
              <a:defRPr sz="105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1" y="3160769"/>
            <a:ext cx="5786275" cy="1525531"/>
          </a:xfrm>
          <a:prstGeom prst="rect">
            <a:avLst/>
          </a:prstGeom>
        </p:spPr>
        <p:txBody>
          <a:bodyPr>
            <a:normAutofit/>
          </a:bodyPr>
          <a:lstStyle>
            <a:lvl1pPr marL="214313" indent="-214313">
              <a:buFont typeface="Arial" panose="020B0604020202020204" pitchFamily="34" charset="0"/>
              <a:buChar char="‒"/>
              <a:defRPr sz="105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20"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6" y="4747975"/>
            <a:ext cx="2883535" cy="329803"/>
          </a:xfrm>
          <a:prstGeom prst="rect">
            <a:avLst/>
          </a:prstGeom>
        </p:spPr>
        <p:txBody>
          <a:bodyPr/>
          <a:lstStyle>
            <a:lvl1pPr>
              <a:defRPr sz="825" baseline="0">
                <a:solidFill>
                  <a:schemeClr val="accent4"/>
                </a:solidFill>
              </a:defRPr>
            </a:lvl1pPr>
          </a:lstStyle>
          <a:p>
            <a:pPr lvl="0"/>
            <a:r>
              <a:rPr lang="en-US" dirty="0"/>
              <a:t>Sponsor logo here</a:t>
            </a:r>
          </a:p>
        </p:txBody>
      </p:sp>
      <p:cxnSp>
        <p:nvCxnSpPr>
          <p:cNvPr id="22" name="Straight Connector 21"/>
          <p:cNvCxnSpPr/>
          <p:nvPr userDrawn="1"/>
        </p:nvCxnSpPr>
        <p:spPr>
          <a:xfrm>
            <a:off x="0" y="550885"/>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4681690"/>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952418"/>
            <a:ext cx="5786275" cy="767525"/>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5590" y="2343631"/>
            <a:ext cx="5786275" cy="562025"/>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160770"/>
            <a:ext cx="5786275" cy="710236"/>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sp>
        <p:nvSpPr>
          <p:cNvPr id="52" name="Picture Placeholder 51"/>
          <p:cNvSpPr>
            <a:spLocks noGrp="1"/>
          </p:cNvSpPr>
          <p:nvPr>
            <p:ph type="pic" sz="quarter" idx="36" hasCustomPrompt="1"/>
          </p:nvPr>
        </p:nvSpPr>
        <p:spPr>
          <a:xfrm>
            <a:off x="3387725" y="4742260"/>
            <a:ext cx="3187700" cy="329803"/>
          </a:xfrm>
          <a:prstGeom prst="rect">
            <a:avLst/>
          </a:prstGeom>
        </p:spPr>
        <p:txBody>
          <a:bodyPr/>
          <a:lstStyle>
            <a:lvl1pPr>
              <a:defRPr sz="825">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2" y="4686301"/>
            <a:ext cx="988971" cy="461810"/>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3470"/>
            <a:ext cx="8392886" cy="531495"/>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587217"/>
            <a:ext cx="3350984" cy="3578253"/>
          </a:xfrm>
          <a:prstGeom prst="rect">
            <a:avLst/>
          </a:prstGeom>
        </p:spPr>
        <p:txBody>
          <a:bodyPr/>
          <a:lstStyle>
            <a:lvl1pPr>
              <a:defRPr sz="1350" b="0" baseline="0">
                <a:solidFill>
                  <a:srgbClr val="008000"/>
                </a:solidFill>
              </a:defRPr>
            </a:lvl1pPr>
            <a:lvl2pPr>
              <a:defRPr sz="105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4165470"/>
            <a:ext cx="3352280" cy="516220"/>
          </a:xfrm>
          <a:prstGeom prst="rect">
            <a:avLst/>
          </a:prstGeom>
        </p:spPr>
        <p:txBody>
          <a:bodyPr>
            <a:noAutofit/>
          </a:bodyPr>
          <a:lstStyle>
            <a:lvl1pPr algn="just">
              <a:lnSpc>
                <a:spcPts val="750"/>
              </a:lnSpc>
              <a:spcBef>
                <a:spcPts val="0"/>
              </a:spcBef>
              <a:defRPr sz="75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1" y="809286"/>
            <a:ext cx="5786275" cy="910657"/>
          </a:xfrm>
          <a:prstGeom prst="rect">
            <a:avLst/>
          </a:prstGeom>
        </p:spPr>
        <p:txBody>
          <a:bodyPr/>
          <a:lstStyle>
            <a:lvl1pPr marL="171450">
              <a:defRPr sz="12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1" y="1980861"/>
            <a:ext cx="5786275" cy="909297"/>
          </a:xfrm>
          <a:prstGeom prst="rect">
            <a:avLst/>
          </a:prstGeom>
        </p:spPr>
        <p:txBody>
          <a:bodyPr/>
          <a:lstStyle>
            <a:lvl1pPr marL="171450">
              <a:defRPr sz="12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1" y="3797085"/>
            <a:ext cx="5786275" cy="889215"/>
          </a:xfrm>
          <a:prstGeom prst="rect">
            <a:avLst/>
          </a:prstGeom>
        </p:spPr>
        <p:txBody>
          <a:bodyPr>
            <a:normAutofit/>
          </a:bodyPr>
          <a:lstStyle>
            <a:lvl1pPr marL="214313" indent="-214313">
              <a:buFont typeface="Arial" panose="020B0604020202020204" pitchFamily="34" charset="0"/>
              <a:buChar char="‒"/>
              <a:defRPr sz="105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4766083"/>
            <a:ext cx="2438400" cy="305990"/>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4742461"/>
            <a:ext cx="1351650" cy="27432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4686300"/>
            <a:ext cx="762000" cy="444985"/>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4720590"/>
            <a:ext cx="548640" cy="402355"/>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4720229"/>
            <a:ext cx="548640" cy="39304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9" y="3981450"/>
            <a:ext cx="3373437" cy="184547"/>
          </a:xfrm>
          <a:prstGeom prst="rect">
            <a:avLst/>
          </a:prstGeom>
        </p:spPr>
        <p:txBody>
          <a:bodyPr/>
          <a:lstStyle>
            <a:lvl1pPr>
              <a:defRPr sz="75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1" y="2930129"/>
            <a:ext cx="5786275" cy="20859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6" name="Text Placeholder 21"/>
          <p:cNvSpPr txBox="1">
            <a:spLocks/>
          </p:cNvSpPr>
          <p:nvPr userDrawn="1"/>
        </p:nvSpPr>
        <p:spPr>
          <a:xfrm>
            <a:off x="3387841" y="2257584"/>
            <a:ext cx="5786275" cy="47620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7" name="Text Placeholder 21"/>
          <p:cNvSpPr txBox="1">
            <a:spLocks/>
          </p:cNvSpPr>
          <p:nvPr userDrawn="1"/>
        </p:nvSpPr>
        <p:spPr>
          <a:xfrm>
            <a:off x="3387841" y="586979"/>
            <a:ext cx="5786275"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169404" y="3828078"/>
            <a:ext cx="6555028" cy="509287"/>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Research Details</a:t>
            </a:r>
          </a:p>
        </p:txBody>
      </p:sp>
      <p:sp>
        <p:nvSpPr>
          <p:cNvPr id="3" name="Text Placeholder 21"/>
          <p:cNvSpPr txBox="1">
            <a:spLocks/>
          </p:cNvSpPr>
          <p:nvPr userDrawn="1"/>
        </p:nvSpPr>
        <p:spPr>
          <a:xfrm>
            <a:off x="3084164" y="2386739"/>
            <a:ext cx="6640268" cy="418454"/>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Significance and Impact</a:t>
            </a:r>
          </a:p>
        </p:txBody>
      </p:sp>
      <p:sp>
        <p:nvSpPr>
          <p:cNvPr id="4" name="Text Placeholder 21"/>
          <p:cNvSpPr txBox="1">
            <a:spLocks/>
          </p:cNvSpPr>
          <p:nvPr userDrawn="1"/>
        </p:nvSpPr>
        <p:spPr>
          <a:xfrm>
            <a:off x="3037668" y="586979"/>
            <a:ext cx="6136447" cy="205979"/>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800"/>
            <a:r>
              <a:rPr lang="en-US" sz="1350" dirty="0"/>
              <a:t>Scientific Achievement</a:t>
            </a:r>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18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1800">
          <a:solidFill>
            <a:srgbClr val="106636"/>
          </a:solidFill>
          <a:latin typeface="Arial" charset="0"/>
          <a:cs typeface="Arial" charset="0"/>
        </a:defRPr>
      </a:lvl2pPr>
      <a:lvl3pPr algn="ctr" rtl="0" eaLnBrk="1" fontAlgn="base" hangingPunct="1">
        <a:spcBef>
          <a:spcPct val="0"/>
        </a:spcBef>
        <a:spcAft>
          <a:spcPct val="0"/>
        </a:spcAft>
        <a:defRPr sz="1800">
          <a:solidFill>
            <a:srgbClr val="106636"/>
          </a:solidFill>
          <a:latin typeface="Arial" charset="0"/>
          <a:cs typeface="Arial" charset="0"/>
        </a:defRPr>
      </a:lvl3pPr>
      <a:lvl4pPr algn="ctr" rtl="0" eaLnBrk="1" fontAlgn="base" hangingPunct="1">
        <a:spcBef>
          <a:spcPct val="0"/>
        </a:spcBef>
        <a:spcAft>
          <a:spcPct val="0"/>
        </a:spcAft>
        <a:defRPr sz="1800">
          <a:solidFill>
            <a:srgbClr val="106636"/>
          </a:solidFill>
          <a:latin typeface="Arial" charset="0"/>
          <a:cs typeface="Arial" charset="0"/>
        </a:defRPr>
      </a:lvl4pPr>
      <a:lvl5pPr algn="ctr" rtl="0" eaLnBrk="1" fontAlgn="base" hangingPunct="1">
        <a:spcBef>
          <a:spcPct val="0"/>
        </a:spcBef>
        <a:spcAft>
          <a:spcPct val="0"/>
        </a:spcAft>
        <a:defRPr sz="1800">
          <a:solidFill>
            <a:srgbClr val="106636"/>
          </a:solidFill>
          <a:latin typeface="Arial" charset="0"/>
          <a:cs typeface="Arial" charset="0"/>
        </a:defRPr>
      </a:lvl5pPr>
      <a:lvl6pPr marL="341891" algn="ctr" rtl="0" eaLnBrk="1" fontAlgn="base" hangingPunct="1">
        <a:spcBef>
          <a:spcPct val="0"/>
        </a:spcBef>
        <a:spcAft>
          <a:spcPct val="0"/>
        </a:spcAft>
        <a:defRPr sz="1800">
          <a:solidFill>
            <a:srgbClr val="106636"/>
          </a:solidFill>
          <a:latin typeface="Arial" charset="0"/>
          <a:cs typeface="Arial" charset="0"/>
        </a:defRPr>
      </a:lvl6pPr>
      <a:lvl7pPr marL="683783" algn="ctr" rtl="0" eaLnBrk="1" fontAlgn="base" hangingPunct="1">
        <a:spcBef>
          <a:spcPct val="0"/>
        </a:spcBef>
        <a:spcAft>
          <a:spcPct val="0"/>
        </a:spcAft>
        <a:defRPr sz="1800">
          <a:solidFill>
            <a:srgbClr val="106636"/>
          </a:solidFill>
          <a:latin typeface="Arial" charset="0"/>
          <a:cs typeface="Arial" charset="0"/>
        </a:defRPr>
      </a:lvl7pPr>
      <a:lvl8pPr marL="1025670" algn="ctr" rtl="0" eaLnBrk="1" fontAlgn="base" hangingPunct="1">
        <a:spcBef>
          <a:spcPct val="0"/>
        </a:spcBef>
        <a:spcAft>
          <a:spcPct val="0"/>
        </a:spcAft>
        <a:defRPr sz="1800">
          <a:solidFill>
            <a:srgbClr val="106636"/>
          </a:solidFill>
          <a:latin typeface="Arial" charset="0"/>
          <a:cs typeface="Arial" charset="0"/>
        </a:defRPr>
      </a:lvl8pPr>
      <a:lvl9pPr marL="1367565" algn="ctr" rtl="0" eaLnBrk="1" fontAlgn="base" hangingPunct="1">
        <a:spcBef>
          <a:spcPct val="0"/>
        </a:spcBef>
        <a:spcAft>
          <a:spcPct val="0"/>
        </a:spcAft>
        <a:defRPr sz="18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350" b="1" kern="1200">
          <a:solidFill>
            <a:srgbClr val="008000"/>
          </a:solidFill>
          <a:latin typeface="Arial" pitchFamily="34" charset="0"/>
          <a:ea typeface="+mn-ea"/>
          <a:cs typeface="Arial" pitchFamily="34" charset="0"/>
        </a:defRPr>
      </a:lvl1pPr>
      <a:lvl2pPr marL="342377" indent="0" algn="l" rtl="0" eaLnBrk="1" fontAlgn="base" hangingPunct="1">
        <a:spcBef>
          <a:spcPct val="20000"/>
        </a:spcBef>
        <a:spcAft>
          <a:spcPct val="0"/>
        </a:spcAft>
        <a:buFont typeface="Arial" charset="0"/>
        <a:buNone/>
        <a:defRPr sz="1350" kern="1200">
          <a:solidFill>
            <a:srgbClr val="404040"/>
          </a:solidFill>
          <a:latin typeface="Arial" pitchFamily="34" charset="0"/>
          <a:ea typeface="+mn-ea"/>
          <a:cs typeface="Arial" pitchFamily="34" charset="0"/>
        </a:defRPr>
      </a:lvl2pPr>
      <a:lvl3pPr marL="853571"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195949"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1538328" indent="-170004"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5pPr>
      <a:lvl6pPr marL="1880404"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2295"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4186"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06077" indent="-170949" algn="l" defTabSz="683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3783" rtl="0" eaLnBrk="1" latinLnBrk="0" hangingPunct="1">
        <a:defRPr sz="1350" kern="1200">
          <a:solidFill>
            <a:schemeClr val="tx1"/>
          </a:solidFill>
          <a:latin typeface="+mn-lt"/>
          <a:ea typeface="+mn-ea"/>
          <a:cs typeface="+mn-cs"/>
        </a:defRPr>
      </a:lvl1pPr>
      <a:lvl2pPr marL="341891" algn="l" defTabSz="683783" rtl="0" eaLnBrk="1" latinLnBrk="0" hangingPunct="1">
        <a:defRPr sz="1350" kern="1200">
          <a:solidFill>
            <a:schemeClr val="tx1"/>
          </a:solidFill>
          <a:latin typeface="+mn-lt"/>
          <a:ea typeface="+mn-ea"/>
          <a:cs typeface="+mn-cs"/>
        </a:defRPr>
      </a:lvl2pPr>
      <a:lvl3pPr marL="683783" algn="l" defTabSz="683783" rtl="0" eaLnBrk="1" latinLnBrk="0" hangingPunct="1">
        <a:defRPr sz="1350" kern="1200">
          <a:solidFill>
            <a:schemeClr val="tx1"/>
          </a:solidFill>
          <a:latin typeface="+mn-lt"/>
          <a:ea typeface="+mn-ea"/>
          <a:cs typeface="+mn-cs"/>
        </a:defRPr>
      </a:lvl3pPr>
      <a:lvl4pPr marL="1025670" algn="l" defTabSz="683783" rtl="0" eaLnBrk="1" latinLnBrk="0" hangingPunct="1">
        <a:defRPr sz="1350" kern="1200">
          <a:solidFill>
            <a:schemeClr val="tx1"/>
          </a:solidFill>
          <a:latin typeface="+mn-lt"/>
          <a:ea typeface="+mn-ea"/>
          <a:cs typeface="+mn-cs"/>
        </a:defRPr>
      </a:lvl4pPr>
      <a:lvl5pPr marL="1367565" algn="l" defTabSz="683783" rtl="0" eaLnBrk="1" latinLnBrk="0" hangingPunct="1">
        <a:defRPr sz="1350" kern="1200">
          <a:solidFill>
            <a:schemeClr val="tx1"/>
          </a:solidFill>
          <a:latin typeface="+mn-lt"/>
          <a:ea typeface="+mn-ea"/>
          <a:cs typeface="+mn-cs"/>
        </a:defRPr>
      </a:lvl5pPr>
      <a:lvl6pPr marL="1709455" algn="l" defTabSz="683783" rtl="0" eaLnBrk="1" latinLnBrk="0" hangingPunct="1">
        <a:defRPr sz="1350" kern="1200">
          <a:solidFill>
            <a:schemeClr val="tx1"/>
          </a:solidFill>
          <a:latin typeface="+mn-lt"/>
          <a:ea typeface="+mn-ea"/>
          <a:cs typeface="+mn-cs"/>
        </a:defRPr>
      </a:lvl6pPr>
      <a:lvl7pPr marL="2051347" algn="l" defTabSz="683783" rtl="0" eaLnBrk="1" latinLnBrk="0" hangingPunct="1">
        <a:defRPr sz="1350" kern="1200">
          <a:solidFill>
            <a:schemeClr val="tx1"/>
          </a:solidFill>
          <a:latin typeface="+mn-lt"/>
          <a:ea typeface="+mn-ea"/>
          <a:cs typeface="+mn-cs"/>
        </a:defRPr>
      </a:lvl7pPr>
      <a:lvl8pPr marL="2393240" algn="l" defTabSz="683783" rtl="0" eaLnBrk="1" latinLnBrk="0" hangingPunct="1">
        <a:defRPr sz="1350" kern="1200">
          <a:solidFill>
            <a:schemeClr val="tx1"/>
          </a:solidFill>
          <a:latin typeface="+mn-lt"/>
          <a:ea typeface="+mn-ea"/>
          <a:cs typeface="+mn-cs"/>
        </a:defRPr>
      </a:lvl8pPr>
      <a:lvl9pPr marL="2735132" algn="l" defTabSz="683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631768" y="12038"/>
            <a:ext cx="7260296" cy="531495"/>
          </a:xfrm>
        </p:spPr>
        <p:txBody>
          <a:bodyPr/>
          <a:lstStyle/>
          <a:p>
            <a:r>
              <a:rPr lang="en-US" dirty="0"/>
              <a:t>Attributable human-induced changes in the magnitude of flooding in the Houston, Texas region during Hurricane Harvey.</a:t>
            </a:r>
          </a:p>
        </p:txBody>
      </p:sp>
      <p:sp>
        <p:nvSpPr>
          <p:cNvPr id="32" name="Text Placeholder 31"/>
          <p:cNvSpPr>
            <a:spLocks noGrp="1"/>
          </p:cNvSpPr>
          <p:nvPr>
            <p:ph type="body" sz="quarter" idx="30"/>
          </p:nvPr>
        </p:nvSpPr>
        <p:spPr>
          <a:xfrm>
            <a:off x="2776451" y="756458"/>
            <a:ext cx="6176356" cy="1991060"/>
          </a:xfrm>
        </p:spPr>
        <p:txBody>
          <a:bodyPr/>
          <a:lstStyle/>
          <a:p>
            <a:r>
              <a:rPr lang="en-US" dirty="0"/>
              <a:t>We use a hydraulic model to translate previously published attribution statements about precipitation during Hurricane Harvey to statements about the resultant flooding and associated damages. We find that while the attributable increase in the total volume of flood waters is the same as the attributable increase in precipitation, the attributable increase in the total area of the flood is less. However, we also find that in the most heavily flooded parts of Houston, the local attributable increases in flood area and volume are substantially larger than the increase in total precipitation. These results are used to make an intuitive best estimate of the cost of Hurricane Harvey attributable to anthropogenic global warming as thirteen billion US dollars.</a:t>
            </a:r>
          </a:p>
        </p:txBody>
      </p:sp>
      <p:sp>
        <p:nvSpPr>
          <p:cNvPr id="34" name="Text Placeholder 33"/>
          <p:cNvSpPr>
            <a:spLocks noGrp="1"/>
          </p:cNvSpPr>
          <p:nvPr>
            <p:ph type="body" sz="quarter" idx="34"/>
          </p:nvPr>
        </p:nvSpPr>
        <p:spPr>
          <a:xfrm>
            <a:off x="2784764" y="2535388"/>
            <a:ext cx="6259483" cy="1097280"/>
          </a:xfrm>
        </p:spPr>
        <p:txBody>
          <a:bodyPr/>
          <a:lstStyle/>
          <a:p>
            <a:pPr marL="342900" indent="-171450">
              <a:buFont typeface="Arial" panose="020B0604020202020204" pitchFamily="34" charset="0"/>
              <a:buChar char="•"/>
            </a:pPr>
            <a:r>
              <a:rPr lang="en-US" dirty="0"/>
              <a:t>The extent of Hurricane Harvey’s freshwater flood that is attributable to anthropogenic global warming can be quantified. </a:t>
            </a:r>
          </a:p>
          <a:p>
            <a:pPr marL="342900" indent="-171450">
              <a:buFont typeface="Arial" panose="020B0604020202020204" pitchFamily="34" charset="0"/>
              <a:buChar char="•"/>
            </a:pPr>
            <a:r>
              <a:rPr lang="en-US" dirty="0"/>
              <a:t>There are substantial differences from one neighborhood to another depending on drainage details. </a:t>
            </a:r>
          </a:p>
          <a:p>
            <a:pPr marL="342900" indent="-171450">
              <a:buFont typeface="Arial" panose="020B0604020202020204" pitchFamily="34" charset="0"/>
              <a:buChar char="•"/>
            </a:pPr>
            <a:r>
              <a:rPr lang="en-US" dirty="0"/>
              <a:t>This approach provides a intuitive estimate of the economic costs of climate change and associated environmental justice implications that can be further refined by the considerations of local socioeconomic differences.</a:t>
            </a:r>
          </a:p>
        </p:txBody>
      </p:sp>
      <p:sp>
        <p:nvSpPr>
          <p:cNvPr id="35" name="Text Placeholder 34"/>
          <p:cNvSpPr>
            <a:spLocks noGrp="1"/>
          </p:cNvSpPr>
          <p:nvPr>
            <p:ph type="body" sz="quarter" idx="35"/>
          </p:nvPr>
        </p:nvSpPr>
        <p:spPr>
          <a:xfrm>
            <a:off x="3017520" y="3973486"/>
            <a:ext cx="6001789" cy="574369"/>
          </a:xfrm>
        </p:spPr>
        <p:txBody>
          <a:bodyPr>
            <a:noAutofit/>
          </a:bodyPr>
          <a:lstStyle/>
          <a:p>
            <a:r>
              <a:rPr lang="en-US" dirty="0"/>
              <a:t>Climate change caused significant additional flooding in the Greater Houston area than would have occurred in a non-industrial climate system.</a:t>
            </a:r>
          </a:p>
          <a:p>
            <a:pPr marL="0" indent="0">
              <a:buNone/>
            </a:pPr>
            <a:endParaRPr lang="en-US" dirty="0"/>
          </a:p>
        </p:txBody>
      </p:sp>
      <p:sp>
        <p:nvSpPr>
          <p:cNvPr id="3" name="TextBox 2"/>
          <p:cNvSpPr txBox="1"/>
          <p:nvPr/>
        </p:nvSpPr>
        <p:spPr>
          <a:xfrm>
            <a:off x="174568" y="3450254"/>
            <a:ext cx="2784764" cy="938719"/>
          </a:xfrm>
          <a:prstGeom prst="rect">
            <a:avLst/>
          </a:prstGeom>
          <a:noFill/>
          <a:ln>
            <a:solidFill>
              <a:schemeClr val="accent1"/>
            </a:solidFill>
          </a:ln>
        </p:spPr>
        <p:txBody>
          <a:bodyPr wrap="square" rtlCol="0">
            <a:spAutoFit/>
          </a:bodyPr>
          <a:lstStyle/>
          <a:p>
            <a:r>
              <a:rPr lang="en-US" sz="1100" dirty="0"/>
              <a:t>Top: Simulation of the actual flood in the South Houston neighborhood.</a:t>
            </a:r>
          </a:p>
          <a:p>
            <a:r>
              <a:rPr lang="en-US" sz="1100" dirty="0"/>
              <a:t>Bottom: Simulation of the counterfactual </a:t>
            </a:r>
            <a:r>
              <a:rPr lang="en-US" sz="1100" dirty="0" err="1"/>
              <a:t>flooc</a:t>
            </a:r>
            <a:r>
              <a:rPr lang="en-US" sz="1100" dirty="0"/>
              <a:t> if climate change increased precipitation by 38%</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5942088" y="4755909"/>
            <a:ext cx="313920" cy="308554"/>
          </a:xfrm>
        </p:spPr>
      </p:pic>
      <p:sp>
        <p:nvSpPr>
          <p:cNvPr id="12" name="Rectangle 7">
            <a:extLst>
              <a:ext uri="{FF2B5EF4-FFF2-40B4-BE49-F238E27FC236}">
                <a16:creationId xmlns:a16="http://schemas.microsoft.com/office/drawing/2014/main" id="{2F5B612A-0810-B64F-AA3B-2AFE7E169A9B}"/>
              </a:ext>
            </a:extLst>
          </p:cNvPr>
          <p:cNvSpPr>
            <a:spLocks noGrp="1" noChangeArrowheads="1"/>
          </p:cNvSpPr>
          <p:nvPr>
            <p:ph type="body" sz="quarter" idx="26"/>
          </p:nvPr>
        </p:nvSpPr>
        <p:spPr bwMode="auto">
          <a:xfrm>
            <a:off x="249383" y="4336912"/>
            <a:ext cx="8703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0000"/>
              </a:lnSpc>
              <a:spcAft>
                <a:spcPts val="0"/>
              </a:spcAft>
            </a:pPr>
            <a:r>
              <a:rPr lang="en-US" sz="1000" dirty="0" err="1"/>
              <a:t>Wehner</a:t>
            </a:r>
            <a:r>
              <a:rPr lang="en-US" sz="1000" dirty="0"/>
              <a:t>, M., Sampson, C. Attributable human-induced changes in the magnitude of flooding in the Houston, Texas region during Hurricane Harvey. Climatic Change 166, 20 (2021). https://doi.org/10.1007/s10584-021-03114-z</a:t>
            </a:r>
            <a:endParaRPr lang="en-US" sz="1000" dirty="0"/>
          </a:p>
        </p:txBody>
      </p:sp>
      <p:pic>
        <p:nvPicPr>
          <p:cNvPr id="4" name="Picture 3">
            <a:extLst>
              <a:ext uri="{FF2B5EF4-FFF2-40B4-BE49-F238E27FC236}">
                <a16:creationId xmlns:a16="http://schemas.microsoft.com/office/drawing/2014/main" id="{CCE0D917-2768-2A4F-84F5-D8862BFF6D80}"/>
              </a:ext>
            </a:extLst>
          </p:cNvPr>
          <p:cNvPicPr>
            <a:picLocks noChangeAspect="1"/>
          </p:cNvPicPr>
          <p:nvPr/>
        </p:nvPicPr>
        <p:blipFill rotWithShape="1">
          <a:blip r:embed="rId3"/>
          <a:srcRect l="-12" r="51169"/>
          <a:stretch/>
        </p:blipFill>
        <p:spPr>
          <a:xfrm>
            <a:off x="241071" y="605351"/>
            <a:ext cx="2510802" cy="2811179"/>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3051</TotalTime>
  <Words>291</Words>
  <Application>Microsoft Office PowerPoint</Application>
  <PresentationFormat>On-screen Show (16:9)</PresentationFormat>
  <Paragraphs>9</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Attributable human-induced changes in the magnitude of flooding in the Houston, Texas region during Hurricane Harvey.</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jagimbel</cp:lastModifiedBy>
  <cp:revision>147</cp:revision>
  <dcterms:created xsi:type="dcterms:W3CDTF">2016-02-10T19:06:12Z</dcterms:created>
  <dcterms:modified xsi:type="dcterms:W3CDTF">2021-06-02T18:50:28Z</dcterms:modified>
</cp:coreProperties>
</file>