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extLst/>
  </p:cmAuthor>
  <p:cmAuthor id="2" name="William D Collins" initials="WDC [2]" lastIdx="1" clrIdx="1">
    <p:extLst/>
  </p:cmAuthor>
  <p:cmAuthor id="3" name="William D Collins" initials="WDC [3]" lastIdx="1" clrIdx="2">
    <p:extLst/>
  </p:cmAuthor>
  <p:cmAuthor id="4" name="William D Collins" initials="WDC [4]" lastIdx="1" clrIdx="3">
    <p:extLst/>
  </p:cmAuthor>
  <p:cmAuthor id="5" name="William D Collins" initials="WDC [5]" lastIdx="1" clrIdx="4">
    <p:extLst/>
  </p:cmAuthor>
  <p:cmAuthor id="6" name="William D Collins" initials="WD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159" autoAdjust="0"/>
    <p:restoredTop sz="94567" autoAdjust="0"/>
  </p:normalViewPr>
  <p:slideViewPr>
    <p:cSldViewPr snapToGrid="0" snapToObjects="1">
      <p:cViewPr varScale="1">
        <p:scale>
          <a:sx n="70" d="100"/>
          <a:sy n="70" d="100"/>
        </p:scale>
        <p:origin x="624" y="72"/>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2/15/2018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2/15/2018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smtClean="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smtClean="0"/>
              <a:t>Image and caption                      - Visually compelling figure(s) to explain the research               - Include legends and descriptive caption</a:t>
            </a:r>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smtClean="0"/>
              <a:t>Last, F., F. Last, F. last and F. Last (</a:t>
            </a:r>
            <a:r>
              <a:rPr lang="en-US" dirty="0" err="1" smtClean="0"/>
              <a:t>yyyy</a:t>
            </a:r>
            <a:r>
              <a:rPr lang="en-US" dirty="0" smtClean="0"/>
              <a:t>), Title. Journal, Volume (Issue), pages, DOI: 10.xxxxx/</a:t>
            </a:r>
            <a:r>
              <a:rPr lang="en-US" dirty="0" err="1" smtClean="0"/>
              <a:t>xxxxxx</a:t>
            </a:r>
            <a:endParaRPr lang="en-US" dirty="0" smtClean="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smtClean="0"/>
              <a:t>50 words or less</a:t>
            </a:r>
            <a:endParaRPr lang="en-US" dirty="0"/>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smtClean="0"/>
              <a:t>50 words or less Importance, relevance, or intriguing component of the finding to the field</a:t>
            </a:r>
            <a:endParaRPr lang="en-US" dirty="0"/>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smtClean="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smtClean="0"/>
              <a:t>Optional - additional logos here (project logo, collaborators, etc.)</a:t>
            </a:r>
            <a:endParaRPr lang="en-US" dirty="0"/>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smtClean="0"/>
              <a:t>Sponsor logo here</a:t>
            </a:r>
            <a:endParaRPr lang="en-US" dirty="0"/>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smtClean="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smtClean="0"/>
              <a:t>Image and caption                      - Visually compelling figure(s) to explain the research               - Include legends and descriptive caption</a:t>
            </a:r>
            <a:endParaRPr lang="en-US" dirty="0"/>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smtClean="0"/>
              <a:t>Last, F., F. Last, F. last and F. Last (</a:t>
            </a:r>
            <a:r>
              <a:rPr lang="en-US" dirty="0" err="1" smtClean="0"/>
              <a:t>yyyy</a:t>
            </a:r>
            <a:r>
              <a:rPr lang="en-US" dirty="0" smtClean="0"/>
              <a:t>), Title. Journal, Volume (Issue), pages, DOI: 10.xxxxx/</a:t>
            </a:r>
            <a:r>
              <a:rPr lang="en-US" dirty="0" err="1" smtClean="0"/>
              <a:t>xxxxxx</a:t>
            </a:r>
            <a:endParaRPr lang="en-US" dirty="0" smtClean="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smtClean="0"/>
              <a:t>50 words or less</a:t>
            </a:r>
            <a:endParaRPr lang="en-US" dirty="0"/>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smtClean="0"/>
              <a:t>50 words or less Importance, relevance, or intriguing component of the finding to the field</a:t>
            </a:r>
            <a:endParaRPr lang="en-US" dirty="0"/>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smtClean="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smtClean="0"/>
              <a:t>Optional - additional logos here (project logo, collaborators, etc.)</a:t>
            </a:r>
            <a:endParaRPr lang="en-US" dirty="0"/>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smtClean="0"/>
              <a:t>Sponsor logo here</a:t>
            </a:r>
            <a:endParaRPr lang="en-US" dirty="0"/>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smtClean="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smtClean="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smtClean="0"/>
              <a:t>Last, F., F. Last, F. last and F. Last (</a:t>
            </a:r>
            <a:r>
              <a:rPr lang="en-US" dirty="0" err="1" smtClean="0"/>
              <a:t>yyyy</a:t>
            </a:r>
            <a:r>
              <a:rPr lang="en-US" dirty="0" smtClean="0"/>
              <a:t>), Title. Journal, Volume (Issue), pages, DOI: 10.xxxxx/</a:t>
            </a:r>
            <a:r>
              <a:rPr lang="en-US" dirty="0" err="1" smtClean="0"/>
              <a:t>xxxxxx</a:t>
            </a:r>
            <a:endParaRPr lang="en-US" dirty="0" smtClean="0"/>
          </a:p>
        </p:txBody>
      </p:sp>
      <p:sp>
        <p:nvSpPr>
          <p:cNvPr id="44" name="Text Placeholder 23"/>
          <p:cNvSpPr>
            <a:spLocks noGrp="1"/>
          </p:cNvSpPr>
          <p:nvPr>
            <p:ph type="body" sz="quarter" idx="30" hasCustomPrompt="1"/>
          </p:nvPr>
        </p:nvSpPr>
        <p:spPr>
          <a:xfrm>
            <a:off x="3387840" y="1269891"/>
            <a:ext cx="5786275" cy="1023366"/>
          </a:xfrm>
          <a:prstGeom prst="rect">
            <a:avLst/>
          </a:prstGeom>
        </p:spPr>
        <p:txBody>
          <a:bodyPr/>
          <a:lstStyle>
            <a:lvl1pPr marL="228600">
              <a:defRPr sz="1600" b="0">
                <a:solidFill>
                  <a:schemeClr val="tx1"/>
                </a:solidFill>
              </a:defRPr>
            </a:lvl1pPr>
          </a:lstStyle>
          <a:p>
            <a:pPr lvl="0"/>
            <a:r>
              <a:rPr lang="en-US" dirty="0" smtClean="0"/>
              <a:t>50 words or less</a:t>
            </a:r>
            <a:endParaRPr lang="en-US" dirty="0"/>
          </a:p>
        </p:txBody>
      </p:sp>
      <p:sp>
        <p:nvSpPr>
          <p:cNvPr id="46" name="Text Placeholder 23"/>
          <p:cNvSpPr>
            <a:spLocks noGrp="1"/>
          </p:cNvSpPr>
          <p:nvPr>
            <p:ph type="body" sz="quarter" idx="34" hasCustomPrompt="1"/>
          </p:nvPr>
        </p:nvSpPr>
        <p:spPr>
          <a:xfrm>
            <a:off x="3387840" y="3104178"/>
            <a:ext cx="5786275" cy="749366"/>
          </a:xfrm>
          <a:prstGeom prst="rect">
            <a:avLst/>
          </a:prstGeom>
        </p:spPr>
        <p:txBody>
          <a:bodyPr/>
          <a:lstStyle>
            <a:lvl1pPr marL="228600">
              <a:defRPr sz="1600" b="0">
                <a:solidFill>
                  <a:schemeClr val="tx1"/>
                </a:solidFill>
              </a:defRPr>
            </a:lvl1pPr>
          </a:lstStyle>
          <a:p>
            <a:pPr lvl="0"/>
            <a:r>
              <a:rPr lang="en-US" dirty="0" smtClean="0"/>
              <a:t>50 words or less Importance, relevance, or intriguing component of the finding to the field</a:t>
            </a:r>
            <a:endParaRPr lang="en-US" dirty="0"/>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smtClean="0"/>
              <a:t>Address the research approach in 2-4 bullet points</a:t>
            </a:r>
          </a:p>
          <a:p>
            <a:pPr lvl="0"/>
            <a:r>
              <a:rPr lang="en-US" dirty="0" smtClean="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smtClean="0"/>
              <a:t>Optional - additional logos here (project logo, collaborators, etc.)</a:t>
            </a:r>
            <a:endParaRPr lang="en-US" dirty="0"/>
          </a:p>
        </p:txBody>
      </p:sp>
      <p:pic>
        <p:nvPicPr>
          <p:cNvPr id="12" name="Picture 20" descr="CRD_logo_new2.png"/>
          <p:cNvPicPr>
            <a:picLocks noChangeAspect="1"/>
          </p:cNvPicPr>
          <p:nvPr userDrawn="1"/>
        </p:nvPicPr>
        <p:blipFill>
          <a:blip r:embed="rId5"/>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smtClean="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smtClean="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smtClean="0"/>
              <a:t>Last, F., F. Last, F. last and F. Last (</a:t>
            </a:r>
            <a:r>
              <a:rPr lang="en-US" dirty="0" err="1" smtClean="0"/>
              <a:t>yyyy</a:t>
            </a:r>
            <a:r>
              <a:rPr lang="en-US" dirty="0" smtClean="0"/>
              <a:t>), Title. Journal, Volume (Issue), pages, DOI: 10.xxxxx/</a:t>
            </a:r>
            <a:r>
              <a:rPr lang="en-US" dirty="0" err="1" smtClean="0"/>
              <a:t>xxxxxx</a:t>
            </a:r>
            <a:endParaRPr lang="en-US" dirty="0" smtClean="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smtClean="0"/>
              <a:t>50 words or less</a:t>
            </a:r>
            <a:endParaRPr lang="en-US" dirty="0"/>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smtClean="0"/>
              <a:t>50 words or less Importance, relevance, or intriguing component of the finding to the field</a:t>
            </a:r>
            <a:endParaRPr lang="en-US" dirty="0"/>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smtClean="0"/>
              <a:t>Address the research approach in 2-4 bullet points</a:t>
            </a:r>
          </a:p>
          <a:p>
            <a:pPr lvl="0"/>
            <a:r>
              <a:rPr lang="en-US" dirty="0" smtClean="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smtClean="0"/>
              <a:t>Data available at (DOI):</a:t>
            </a:r>
            <a:endParaRPr lang="en-US" dirty="0"/>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Research Details</a:t>
            </a:r>
          </a:p>
        </p:txBody>
      </p:sp>
      <p:sp>
        <p:nvSpPr>
          <p:cNvPr id="6" name="Text Placeholder 21"/>
          <p:cNvSpPr txBox="1">
            <a:spLocks/>
          </p:cNvSpPr>
          <p:nvPr userDrawn="1"/>
        </p:nvSpPr>
        <p:spPr>
          <a:xfrm>
            <a:off x="3387840" y="3010112"/>
            <a:ext cx="5786275" cy="634945"/>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450649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Research Details</a:t>
            </a:r>
          </a:p>
        </p:txBody>
      </p:sp>
      <p:sp>
        <p:nvSpPr>
          <p:cNvPr id="3" name="Text Placeholder 21"/>
          <p:cNvSpPr txBox="1">
            <a:spLocks/>
          </p:cNvSpPr>
          <p:nvPr userDrawn="1"/>
        </p:nvSpPr>
        <p:spPr>
          <a:xfrm>
            <a:off x="3387840" y="2889745"/>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mtClean="0"/>
              <a:t>Scientific Achievement</a:t>
            </a:r>
            <a:endParaRPr lang="en-US" dirty="0" smtClean="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extLst>
              <a:ext uri="{28A0092B-C50C-407E-A947-70E740481C1C}">
                <a14:useLocalDpi xmlns:a14="http://schemas.microsoft.com/office/drawing/2010/main" val="0"/>
              </a:ext>
            </a:extLst>
          </a:blip>
          <a:srcRect r="23137" b="12831"/>
          <a:stretch/>
        </p:blipFill>
        <p:spPr bwMode="auto">
          <a:xfrm>
            <a:off x="0" y="808780"/>
            <a:ext cx="3337560" cy="3206839"/>
          </a:xfrm>
          <a:prstGeom prst="rect">
            <a:avLst/>
          </a:prstGeom>
          <a:ln>
            <a:noFill/>
          </a:ln>
          <a:extLst>
            <a:ext uri="{53640926-AAD7-44d8-BBD7-CCE9431645EC}">
              <a14:shadowObscured xmlns:a14="http://schemas.microsoft.com/office/drawing/2010/main" xmlns=""/>
            </a:ext>
          </a:extLst>
        </p:spPr>
      </p:pic>
      <p:sp>
        <p:nvSpPr>
          <p:cNvPr id="30" name="Title 29"/>
          <p:cNvSpPr>
            <a:spLocks noGrp="1"/>
          </p:cNvSpPr>
          <p:nvPr>
            <p:ph type="title"/>
          </p:nvPr>
        </p:nvSpPr>
        <p:spPr>
          <a:xfrm>
            <a:off x="49389" y="16051"/>
            <a:ext cx="8949361" cy="708660"/>
          </a:xfrm>
        </p:spPr>
        <p:txBody>
          <a:bodyPr/>
          <a:lstStyle/>
          <a:p>
            <a:r>
              <a:rPr lang="en-US" sz="1600" dirty="0"/>
              <a:t>Changes in tropical cyclones under stabilized 1.5</a:t>
            </a:r>
            <a:r>
              <a:rPr lang="en-US" sz="1600" baseline="30000" dirty="0"/>
              <a:t>o</a:t>
            </a:r>
            <a:r>
              <a:rPr lang="en-US" sz="1600" dirty="0"/>
              <a:t>C and 2.0</a:t>
            </a:r>
            <a:r>
              <a:rPr lang="en-US" sz="1600" baseline="30000" dirty="0"/>
              <a:t>o</a:t>
            </a:r>
            <a:r>
              <a:rPr lang="en-US" sz="1600" dirty="0"/>
              <a:t>C global warming scenarios as simulated by the Community Atmospheric Model under the HAPPI protocols </a:t>
            </a:r>
          </a:p>
        </p:txBody>
      </p:sp>
      <p:sp>
        <p:nvSpPr>
          <p:cNvPr id="31" name="Text Placeholder 30"/>
          <p:cNvSpPr>
            <a:spLocks noGrp="1"/>
          </p:cNvSpPr>
          <p:nvPr>
            <p:ph type="body" sz="quarter" idx="26"/>
          </p:nvPr>
        </p:nvSpPr>
        <p:spPr>
          <a:xfrm>
            <a:off x="106826" y="5104779"/>
            <a:ext cx="3343471" cy="996658"/>
          </a:xfrm>
        </p:spPr>
        <p:txBody>
          <a:bodyPr/>
          <a:lstStyle/>
          <a:p>
            <a:r>
              <a:rPr lang="en-US" dirty="0"/>
              <a:t>Michael F. Wehner, Kevin A. Reed, </a:t>
            </a:r>
            <a:r>
              <a:rPr lang="en-US" dirty="0" err="1"/>
              <a:t>Burlen</a:t>
            </a:r>
            <a:r>
              <a:rPr lang="en-US" dirty="0"/>
              <a:t> </a:t>
            </a:r>
            <a:r>
              <a:rPr lang="en-US" dirty="0" err="1"/>
              <a:t>Loring</a:t>
            </a:r>
            <a:r>
              <a:rPr lang="en-US" dirty="0"/>
              <a:t>, </a:t>
            </a:r>
            <a:r>
              <a:rPr lang="en-US" dirty="0" err="1"/>
              <a:t>Dáithí</a:t>
            </a:r>
            <a:r>
              <a:rPr lang="en-US" dirty="0"/>
              <a:t> Stone, </a:t>
            </a:r>
            <a:r>
              <a:rPr lang="en-US" dirty="0" err="1"/>
              <a:t>Harinarayan</a:t>
            </a:r>
            <a:r>
              <a:rPr lang="en-US" dirty="0"/>
              <a:t> Krishnan</a:t>
            </a:r>
            <a:r>
              <a:rPr lang="en-US" baseline="30000" dirty="0"/>
              <a:t> </a:t>
            </a:r>
            <a:r>
              <a:rPr lang="en-US" dirty="0"/>
              <a:t>(2018) Changes in tropical cyclones under stabilized 1.5</a:t>
            </a:r>
            <a:r>
              <a:rPr lang="en-US" baseline="30000" dirty="0"/>
              <a:t>o</a:t>
            </a:r>
            <a:r>
              <a:rPr lang="en-US" dirty="0"/>
              <a:t>C and 2.0</a:t>
            </a:r>
            <a:r>
              <a:rPr lang="en-US" baseline="30000" dirty="0"/>
              <a:t>o</a:t>
            </a:r>
            <a:r>
              <a:rPr lang="en-US" dirty="0"/>
              <a:t>C global warming scenarios as simulated by the Community Atmospheric Model under the HAPPI protocols. To appear in </a:t>
            </a:r>
            <a:r>
              <a:rPr lang="en-US" i="1" dirty="0"/>
              <a:t>Earth System Dynamics. </a:t>
            </a:r>
            <a:r>
              <a:rPr lang="en-US" dirty="0"/>
              <a:t>https://</a:t>
            </a:r>
            <a:r>
              <a:rPr lang="en-US" dirty="0" err="1"/>
              <a:t>www.earth-syst-dynam-discuss.net</a:t>
            </a:r>
            <a:r>
              <a:rPr lang="en-US" dirty="0"/>
              <a:t>/esd-2017-101/</a:t>
            </a:r>
          </a:p>
        </p:txBody>
      </p:sp>
      <p:sp>
        <p:nvSpPr>
          <p:cNvPr id="32" name="Text Placeholder 31"/>
          <p:cNvSpPr>
            <a:spLocks noGrp="1"/>
          </p:cNvSpPr>
          <p:nvPr>
            <p:ph type="body" sz="quarter" idx="30"/>
          </p:nvPr>
        </p:nvSpPr>
        <p:spPr>
          <a:xfrm>
            <a:off x="3387842" y="1084284"/>
            <a:ext cx="5515870" cy="1214209"/>
          </a:xfrm>
        </p:spPr>
        <p:txBody>
          <a:bodyPr/>
          <a:lstStyle/>
          <a:p>
            <a:r>
              <a:rPr lang="en-US" sz="1300" dirty="0"/>
              <a:t>We present a projection of future tropical cyclone statistics for both 1.5</a:t>
            </a:r>
            <a:r>
              <a:rPr lang="en-US" sz="1300" baseline="30000" dirty="0"/>
              <a:t>o</a:t>
            </a:r>
            <a:r>
              <a:rPr lang="en-US" sz="1300" dirty="0"/>
              <a:t>C and 2.0</a:t>
            </a:r>
            <a:r>
              <a:rPr lang="en-US" sz="1300" baseline="30000" dirty="0"/>
              <a:t>o</a:t>
            </a:r>
            <a:r>
              <a:rPr lang="en-US" sz="1300" dirty="0"/>
              <a:t>C stabilized warming scenarios by direct numerical simulation using a high resolution global climate model. As in similar projections at higher warming levels, we find that even at these low warming levels the most intense tropical cyclones becomes more frequent and more intense, while simultaneously the frequency of weaker tropical storms is decreased. We also conclude that in the 1.5</a:t>
            </a:r>
            <a:r>
              <a:rPr lang="en-US" sz="1300" baseline="30000" dirty="0"/>
              <a:t>o</a:t>
            </a:r>
            <a:r>
              <a:rPr lang="en-US" sz="1300" dirty="0"/>
              <a:t>C stabilization, the effect of aerosol forcing changes complicates the interpretation of greenhouse gas forcing changes.</a:t>
            </a:r>
          </a:p>
          <a:p>
            <a:pPr>
              <a:lnSpc>
                <a:spcPct val="110000"/>
              </a:lnSpc>
            </a:pPr>
            <a:endParaRPr lang="en-US" sz="1400" dirty="0"/>
          </a:p>
        </p:txBody>
      </p:sp>
      <p:sp>
        <p:nvSpPr>
          <p:cNvPr id="34" name="Text Placeholder 33"/>
          <p:cNvSpPr>
            <a:spLocks noGrp="1"/>
          </p:cNvSpPr>
          <p:nvPr>
            <p:ph type="body" sz="quarter" idx="34"/>
          </p:nvPr>
        </p:nvSpPr>
        <p:spPr>
          <a:xfrm>
            <a:off x="3387841" y="3223703"/>
            <a:ext cx="5515871" cy="791142"/>
          </a:xfrm>
        </p:spPr>
        <p:txBody>
          <a:bodyPr/>
          <a:lstStyle/>
          <a:p>
            <a:r>
              <a:rPr lang="en-US" sz="1400" dirty="0"/>
              <a:t>The United Nations Framework Convention on Climate Change (UNFCCC) invited the scientific community to explore the impacts of a world where anthropogenic global warming is stabilized at only 1.5</a:t>
            </a:r>
            <a:r>
              <a:rPr lang="en-US" sz="1400" baseline="30000" dirty="0"/>
              <a:t>o</a:t>
            </a:r>
            <a:r>
              <a:rPr lang="en-US" sz="1400" dirty="0"/>
              <a:t>C above preindustrial </a:t>
            </a:r>
            <a:r>
              <a:rPr lang="en-US" sz="1400" dirty="0" smtClean="0"/>
              <a:t>average </a:t>
            </a:r>
            <a:r>
              <a:rPr lang="en-US" sz="1400" dirty="0"/>
              <a:t>temperatures</a:t>
            </a:r>
            <a:r>
              <a:rPr lang="en-US" sz="1400" dirty="0" smtClean="0"/>
              <a:t>. This work is cited in the special report of the intergovernmental Panel on Climate Change.. </a:t>
            </a:r>
            <a:endParaRPr lang="en-US" sz="1400" dirty="0"/>
          </a:p>
          <a:p>
            <a:pPr>
              <a:lnSpc>
                <a:spcPct val="110000"/>
              </a:lnSpc>
            </a:pPr>
            <a:endParaRPr lang="en-US" sz="1200" dirty="0"/>
          </a:p>
        </p:txBody>
      </p:sp>
      <p:sp>
        <p:nvSpPr>
          <p:cNvPr id="35" name="Text Placeholder 34"/>
          <p:cNvSpPr>
            <a:spLocks noGrp="1"/>
          </p:cNvSpPr>
          <p:nvPr>
            <p:ph type="body" sz="quarter" idx="35"/>
          </p:nvPr>
        </p:nvSpPr>
        <p:spPr>
          <a:xfrm>
            <a:off x="3450296" y="4806971"/>
            <a:ext cx="5548454" cy="1332051"/>
          </a:xfrm>
        </p:spPr>
        <p:txBody>
          <a:bodyPr>
            <a:noAutofit/>
          </a:bodyPr>
          <a:lstStyle/>
          <a:p>
            <a:pPr marL="182880" indent="-182880">
              <a:lnSpc>
                <a:spcPct val="110000"/>
              </a:lnSpc>
              <a:spcBef>
                <a:spcPts val="0"/>
              </a:spcBef>
              <a:buFont typeface="Arial"/>
              <a:buChar char="•"/>
            </a:pPr>
            <a:r>
              <a:rPr lang="en-US" sz="1300" dirty="0" smtClean="0"/>
              <a:t>We performed our simulations of the Community Atmospheric Model (CAM5.1) at a horizontal resolution of 25km at the National Energy Research Supercomputer Center (NERSC).</a:t>
            </a:r>
          </a:p>
          <a:p>
            <a:pPr marL="182880" indent="-182880">
              <a:lnSpc>
                <a:spcPct val="110000"/>
              </a:lnSpc>
              <a:spcBef>
                <a:spcPts val="0"/>
              </a:spcBef>
              <a:buFont typeface="Arial"/>
              <a:buChar char="•"/>
            </a:pPr>
            <a:r>
              <a:rPr lang="en-US" sz="1300" dirty="0" smtClean="0"/>
              <a:t>We tracked tropical cyclones using the Toolkit for Extreme Climate Analyses (TECA2.0).</a:t>
            </a:r>
          </a:p>
          <a:p>
            <a:pPr marL="182880" indent="-182880">
              <a:lnSpc>
                <a:spcPct val="110000"/>
              </a:lnSpc>
              <a:spcBef>
                <a:spcPts val="0"/>
              </a:spcBef>
              <a:buFont typeface="Arial"/>
              <a:buChar char="•"/>
            </a:pPr>
            <a:r>
              <a:rPr lang="en-US" sz="1300" dirty="0" smtClean="0"/>
              <a:t>Data is publically available at </a:t>
            </a:r>
            <a:r>
              <a:rPr lang="en-US" sz="1300" dirty="0" err="1" smtClean="0"/>
              <a:t>portal.nersc.gov</a:t>
            </a:r>
            <a:r>
              <a:rPr lang="en-US" sz="1300" smtClean="0"/>
              <a:t>/c20c</a:t>
            </a:r>
            <a:endParaRPr lang="en-US" sz="1300" dirty="0" smtClean="0"/>
          </a:p>
        </p:txBody>
      </p:sp>
      <p:sp>
        <p:nvSpPr>
          <p:cNvPr id="3" name="TextBox 2"/>
          <p:cNvSpPr txBox="1"/>
          <p:nvPr/>
        </p:nvSpPr>
        <p:spPr>
          <a:xfrm>
            <a:off x="49389" y="4160640"/>
            <a:ext cx="3485444" cy="646331"/>
          </a:xfrm>
          <a:prstGeom prst="rect">
            <a:avLst/>
          </a:prstGeom>
          <a:noFill/>
        </p:spPr>
        <p:txBody>
          <a:bodyPr wrap="square" rtlCol="0">
            <a:spAutoFit/>
          </a:bodyPr>
          <a:lstStyle/>
          <a:p>
            <a:pPr algn="ctr"/>
            <a:r>
              <a:rPr lang="en-US" sz="1200" dirty="0"/>
              <a:t>Global annual </a:t>
            </a:r>
            <a:r>
              <a:rPr lang="en-US" sz="1200" dirty="0" smtClean="0"/>
              <a:t># of </a:t>
            </a:r>
            <a:r>
              <a:rPr lang="en-US" sz="1200" dirty="0"/>
              <a:t>tropical cyclones by Saffir-Simpson scales for the historical (blue), 1.5</a:t>
            </a:r>
            <a:r>
              <a:rPr lang="en-US" sz="1200" baseline="30000" dirty="0"/>
              <a:t>o</a:t>
            </a:r>
            <a:r>
              <a:rPr lang="en-US" sz="1200" dirty="0"/>
              <a:t>C stabilization scenario (gray), 2</a:t>
            </a:r>
            <a:r>
              <a:rPr lang="en-US" sz="1200" baseline="30000" dirty="0"/>
              <a:t>o</a:t>
            </a:r>
            <a:r>
              <a:rPr lang="en-US" sz="1200" dirty="0"/>
              <a:t>C stabilization scenario (red). </a:t>
            </a: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472" y="6303963"/>
            <a:ext cx="515937"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6752" t="20377" b="20789"/>
          <a:stretch>
            <a:fillRect/>
          </a:stretch>
        </p:blipFill>
        <p:spPr bwMode="auto">
          <a:xfrm>
            <a:off x="5868229" y="6327775"/>
            <a:ext cx="1095375" cy="463550"/>
          </a:xfrm>
          <a:prstGeom prst="rect">
            <a:avLst/>
          </a:prstGeom>
          <a:noFill/>
          <a:ln>
            <a:noFill/>
          </a:ln>
          <a:effectLst/>
          <a:extLst>
            <a:ext uri="{909E8E84-426E-40DD-AFC4-6F175D3DCCD1}">
              <a14:hiddenFill xmlns:a14="http://schemas.microsoft.com/office/drawing/2010/main">
                <a:blipFill dpi="0" rotWithShape="0">
                  <a:blip/>
                  <a:srcRect l="6752" t="20377" b="20789"/>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93965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2633</TotalTime>
  <Words>300</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Changes in tropical cyclones under stabilized 1.5oC and 2.0oC global warming scenarios as simulated by the Community Atmospheric Model under the HAPPI protocols </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120</cp:revision>
  <dcterms:created xsi:type="dcterms:W3CDTF">2016-02-10T19:06:12Z</dcterms:created>
  <dcterms:modified xsi:type="dcterms:W3CDTF">2018-02-15T23:47:35Z</dcterms:modified>
</cp:coreProperties>
</file>