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0" autoAdjust="0"/>
    <p:restoredTop sz="94541" autoAdjust="0"/>
  </p:normalViewPr>
  <p:slideViewPr>
    <p:cSldViewPr snapToGrid="0" snapToObjects="1">
      <p:cViewPr varScale="1">
        <p:scale>
          <a:sx n="119" d="100"/>
          <a:sy n="119" d="100"/>
        </p:scale>
        <p:origin x="448" y="19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3/27/18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269891"/>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3104178"/>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3010112"/>
            <a:ext cx="5786275"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26401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3658405"/>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16009" y="862166"/>
            <a:ext cx="3062025" cy="3534938"/>
          </a:xfrm>
          <a:prstGeom prst="rect">
            <a:avLst/>
          </a:prstGeom>
        </p:spPr>
      </p:pic>
      <p:sp>
        <p:nvSpPr>
          <p:cNvPr id="30" name="Title 29"/>
          <p:cNvSpPr>
            <a:spLocks noGrp="1"/>
          </p:cNvSpPr>
          <p:nvPr>
            <p:ph type="title"/>
          </p:nvPr>
        </p:nvSpPr>
        <p:spPr>
          <a:xfrm>
            <a:off x="49389" y="16051"/>
            <a:ext cx="8949361" cy="708660"/>
          </a:xfrm>
        </p:spPr>
        <p:txBody>
          <a:bodyPr/>
          <a:lstStyle/>
          <a:p>
            <a:r>
              <a:rPr lang="en-US" sz="1600" dirty="0"/>
              <a:t>Changes in extremely hot days under stabilized 1.5</a:t>
            </a:r>
            <a:r>
              <a:rPr lang="en-US" sz="1600" baseline="30000" dirty="0"/>
              <a:t>o</a:t>
            </a:r>
            <a:r>
              <a:rPr lang="en-US" sz="1600" dirty="0"/>
              <a:t>C and 2.0</a:t>
            </a:r>
            <a:r>
              <a:rPr lang="en-US" sz="1600" baseline="30000" dirty="0"/>
              <a:t>o</a:t>
            </a:r>
            <a:r>
              <a:rPr lang="en-US" sz="1600" dirty="0"/>
              <a:t>C scenarios</a:t>
            </a:r>
          </a:p>
        </p:txBody>
      </p:sp>
      <p:sp>
        <p:nvSpPr>
          <p:cNvPr id="31" name="Text Placeholder 30"/>
          <p:cNvSpPr>
            <a:spLocks noGrp="1"/>
          </p:cNvSpPr>
          <p:nvPr>
            <p:ph type="body" sz="quarter" idx="26"/>
          </p:nvPr>
        </p:nvSpPr>
        <p:spPr>
          <a:xfrm>
            <a:off x="106826" y="5104779"/>
            <a:ext cx="3343471" cy="996658"/>
          </a:xfrm>
        </p:spPr>
        <p:txBody>
          <a:bodyPr/>
          <a:lstStyle/>
          <a:p>
            <a:r>
              <a:rPr lang="en-US" dirty="0"/>
              <a:t>Michael Wehner, </a:t>
            </a:r>
            <a:r>
              <a:rPr lang="en-US" dirty="0" err="1"/>
              <a:t>Dáithí</a:t>
            </a:r>
            <a:r>
              <a:rPr lang="en-US" dirty="0"/>
              <a:t> Stone, </a:t>
            </a:r>
            <a:r>
              <a:rPr lang="en-US" dirty="0" err="1"/>
              <a:t>Dann</a:t>
            </a:r>
            <a:r>
              <a:rPr lang="en-US" dirty="0"/>
              <a:t> Mitchell, Hideo </a:t>
            </a:r>
            <a:r>
              <a:rPr lang="en-US" dirty="0" err="1"/>
              <a:t>Shiogama</a:t>
            </a:r>
            <a:r>
              <a:rPr lang="en-US" dirty="0"/>
              <a:t>, Erich Fischer, </a:t>
            </a:r>
            <a:r>
              <a:rPr lang="en-US" dirty="0" err="1"/>
              <a:t>Lise</a:t>
            </a:r>
            <a:r>
              <a:rPr lang="en-US" dirty="0"/>
              <a:t> S. Graff, </a:t>
            </a:r>
            <a:r>
              <a:rPr lang="en-US" dirty="0" err="1"/>
              <a:t>Viatcheslav</a:t>
            </a:r>
            <a:r>
              <a:rPr lang="en-US" dirty="0"/>
              <a:t> V. Kharin, Benjamin Sanderson, </a:t>
            </a:r>
            <a:r>
              <a:rPr lang="en-US" dirty="0" err="1"/>
              <a:t>Harinarayan</a:t>
            </a:r>
            <a:r>
              <a:rPr lang="en-US" dirty="0"/>
              <a:t> Krishnan (2018) Changes in extremely hot days under stabilized 1.5</a:t>
            </a:r>
            <a:r>
              <a:rPr lang="en-US" baseline="30000" dirty="0"/>
              <a:t>o</a:t>
            </a:r>
            <a:r>
              <a:rPr lang="en-US" dirty="0"/>
              <a:t>C and 2.0</a:t>
            </a:r>
            <a:r>
              <a:rPr lang="en-US" baseline="30000" dirty="0"/>
              <a:t>o</a:t>
            </a:r>
            <a:r>
              <a:rPr lang="en-US" dirty="0"/>
              <a:t>C global warming scenarios as simulated by the HAPPI multi-model ensemble. </a:t>
            </a:r>
            <a:r>
              <a:rPr lang="en-US" i="1" dirty="0"/>
              <a:t>Earth System Dynamics. </a:t>
            </a:r>
            <a:r>
              <a:rPr lang="en-US" dirty="0"/>
              <a:t>https://</a:t>
            </a:r>
            <a:r>
              <a:rPr lang="en-US" dirty="0" err="1"/>
              <a:t>www.earth-syst-dynam-discuss.net</a:t>
            </a:r>
            <a:r>
              <a:rPr lang="en-US" dirty="0"/>
              <a:t>/esd-2017-89/</a:t>
            </a:r>
          </a:p>
        </p:txBody>
      </p:sp>
      <p:sp>
        <p:nvSpPr>
          <p:cNvPr id="32" name="Text Placeholder 31"/>
          <p:cNvSpPr>
            <a:spLocks noGrp="1"/>
          </p:cNvSpPr>
          <p:nvPr>
            <p:ph type="body" sz="quarter" idx="30"/>
          </p:nvPr>
        </p:nvSpPr>
        <p:spPr>
          <a:xfrm>
            <a:off x="3387842" y="1084284"/>
            <a:ext cx="5515870" cy="2637862"/>
          </a:xfrm>
        </p:spPr>
        <p:txBody>
          <a:bodyPr/>
          <a:lstStyle/>
          <a:p>
            <a:r>
              <a:rPr lang="en-US" sz="1400" dirty="0"/>
              <a:t>We present a projection of future extremely hot days for both 1.5</a:t>
            </a:r>
            <a:r>
              <a:rPr lang="en-US" sz="1400" baseline="30000" dirty="0"/>
              <a:t>o</a:t>
            </a:r>
            <a:r>
              <a:rPr lang="en-US" sz="1400" dirty="0"/>
              <a:t>C and 2.0</a:t>
            </a:r>
            <a:r>
              <a:rPr lang="en-US" sz="1400" baseline="30000" dirty="0"/>
              <a:t>o</a:t>
            </a:r>
            <a:r>
              <a:rPr lang="en-US" sz="1400" dirty="0"/>
              <a:t>C stabilized warming scenarios using six different global climate models by examining extremes of high temperatures averaged over three consecutive days. We find that over land this measure of extreme high temperature increases from about 0.5—1.5</a:t>
            </a:r>
            <a:r>
              <a:rPr lang="en-US" sz="1400" baseline="30000" dirty="0"/>
              <a:t>o</a:t>
            </a:r>
            <a:r>
              <a:rPr lang="en-US" sz="1400" dirty="0"/>
              <a:t>C over present day values in the 1.5</a:t>
            </a:r>
            <a:r>
              <a:rPr lang="en-US" sz="1400" baseline="30000" dirty="0"/>
              <a:t>o</a:t>
            </a:r>
            <a:r>
              <a:rPr lang="en-US" sz="1400" dirty="0"/>
              <a:t>C stabilization scenario depending on location and model. We further find an </a:t>
            </a:r>
            <a:r>
              <a:rPr lang="en-US" sz="1400"/>
              <a:t>additional 0.25—1.0</a:t>
            </a:r>
            <a:r>
              <a:rPr lang="en-US" sz="1400" baseline="30000"/>
              <a:t>o</a:t>
            </a:r>
            <a:r>
              <a:rPr lang="en-US" sz="1400"/>
              <a:t>C </a:t>
            </a:r>
            <a:r>
              <a:rPr lang="en-US" sz="1400" dirty="0"/>
              <a:t>increase in extreme high temperatures over land in the 2.0</a:t>
            </a:r>
            <a:r>
              <a:rPr lang="en-US" sz="1400" baseline="30000" dirty="0"/>
              <a:t>o</a:t>
            </a:r>
            <a:r>
              <a:rPr lang="en-US" sz="1400" dirty="0"/>
              <a:t>C stabilization scenario. While model structural uncertainty is larger than uncertainties due to natural variability and statistical fitting details, it is significantly smaller than the projected changes themselves.</a:t>
            </a:r>
          </a:p>
          <a:p>
            <a:pPr>
              <a:lnSpc>
                <a:spcPct val="110000"/>
              </a:lnSpc>
            </a:pPr>
            <a:endParaRPr lang="en-US" sz="1400" dirty="0"/>
          </a:p>
        </p:txBody>
      </p:sp>
      <p:sp>
        <p:nvSpPr>
          <p:cNvPr id="34" name="Text Placeholder 33"/>
          <p:cNvSpPr>
            <a:spLocks noGrp="1"/>
          </p:cNvSpPr>
          <p:nvPr>
            <p:ph type="body" sz="quarter" idx="34"/>
          </p:nvPr>
        </p:nvSpPr>
        <p:spPr>
          <a:xfrm>
            <a:off x="3387841" y="3957716"/>
            <a:ext cx="5515871" cy="791142"/>
          </a:xfrm>
        </p:spPr>
        <p:txBody>
          <a:bodyPr/>
          <a:lstStyle/>
          <a:p>
            <a:r>
              <a:rPr lang="en-US" sz="1400" dirty="0"/>
              <a:t>The United Nations Framework Convention on Climate Change (UNFCCC) invited the scientific community to explore the impacts of a world where anthropogenic global warming is stabilized at only 1.5</a:t>
            </a:r>
            <a:r>
              <a:rPr lang="en-US" sz="1400" baseline="30000" dirty="0"/>
              <a:t>o</a:t>
            </a:r>
            <a:r>
              <a:rPr lang="en-US" sz="1400" dirty="0"/>
              <a:t>C above preindustrial average temperatures. This work is cited in the special report of the intergovernmental Panel on Climate Change.</a:t>
            </a:r>
          </a:p>
          <a:p>
            <a:pPr>
              <a:lnSpc>
                <a:spcPct val="110000"/>
              </a:lnSpc>
            </a:pPr>
            <a:endParaRPr lang="en-US" sz="1200" dirty="0"/>
          </a:p>
        </p:txBody>
      </p:sp>
      <p:sp>
        <p:nvSpPr>
          <p:cNvPr id="35" name="Text Placeholder 34"/>
          <p:cNvSpPr>
            <a:spLocks noGrp="1"/>
          </p:cNvSpPr>
          <p:nvPr>
            <p:ph type="body" sz="quarter" idx="35"/>
          </p:nvPr>
        </p:nvSpPr>
        <p:spPr>
          <a:xfrm>
            <a:off x="3450296" y="5499217"/>
            <a:ext cx="5548454" cy="756315"/>
          </a:xfrm>
        </p:spPr>
        <p:txBody>
          <a:bodyPr>
            <a:noAutofit/>
          </a:bodyPr>
          <a:lstStyle/>
          <a:p>
            <a:pPr marL="182880" indent="-182880">
              <a:lnSpc>
                <a:spcPct val="110000"/>
              </a:lnSpc>
              <a:spcBef>
                <a:spcPts val="0"/>
              </a:spcBef>
              <a:buFont typeface="Arial"/>
              <a:buChar char="•"/>
            </a:pPr>
            <a:r>
              <a:rPr lang="en-US" sz="1300" dirty="0"/>
              <a:t>We analyzed daily maximum temperature output from six global climate models</a:t>
            </a:r>
          </a:p>
          <a:p>
            <a:r>
              <a:rPr lang="en-US" sz="1300" dirty="0"/>
              <a:t>Data are available at </a:t>
            </a:r>
            <a:r>
              <a:rPr lang="en-US" sz="1200" dirty="0" err="1"/>
              <a:t>doi.org</a:t>
            </a:r>
            <a:r>
              <a:rPr lang="en-US" sz="1200" dirty="0"/>
              <a:t>/10.25342/HAPPI_HEATWAVE_2018</a:t>
            </a:r>
          </a:p>
        </p:txBody>
      </p:sp>
      <p:sp>
        <p:nvSpPr>
          <p:cNvPr id="3" name="TextBox 2"/>
          <p:cNvSpPr txBox="1"/>
          <p:nvPr/>
        </p:nvSpPr>
        <p:spPr>
          <a:xfrm>
            <a:off x="49389" y="4160640"/>
            <a:ext cx="3485444" cy="1015663"/>
          </a:xfrm>
          <a:prstGeom prst="rect">
            <a:avLst/>
          </a:prstGeom>
          <a:noFill/>
        </p:spPr>
        <p:txBody>
          <a:bodyPr wrap="square" rtlCol="0">
            <a:spAutoFit/>
          </a:bodyPr>
          <a:lstStyle/>
          <a:p>
            <a:pPr algn="ctr"/>
            <a:r>
              <a:rPr lang="en-US" sz="1200" dirty="0"/>
              <a:t>Differences in 20 year return values (</a:t>
            </a:r>
            <a:r>
              <a:rPr lang="en-US" sz="1200" baseline="30000" dirty="0"/>
              <a:t>o</a:t>
            </a:r>
            <a:r>
              <a:rPr lang="en-US" sz="1200" dirty="0"/>
              <a:t>C) between the 2.0</a:t>
            </a:r>
            <a:r>
              <a:rPr lang="en-US" sz="1200" baseline="30000" dirty="0"/>
              <a:t>o</a:t>
            </a:r>
            <a:r>
              <a:rPr lang="en-US" sz="1200" dirty="0"/>
              <a:t>C and 1.5</a:t>
            </a:r>
            <a:r>
              <a:rPr lang="en-US" sz="1200" baseline="30000" dirty="0"/>
              <a:t>o</a:t>
            </a:r>
            <a:r>
              <a:rPr lang="en-US" sz="1200" dirty="0"/>
              <a:t>C HAPPI simulations of </a:t>
            </a:r>
            <a:r>
              <a:rPr lang="en-US" sz="1200" i="1" dirty="0"/>
              <a:t>TX3x</a:t>
            </a:r>
            <a:r>
              <a:rPr lang="en-US" sz="1200" dirty="0"/>
              <a:t>. Upper left: CAM4. Upper right: CanAM4. Middle left: ECHAM6. Middle right: MIROC5. Lower left: NorESM1. Lower right: CESM </a:t>
            </a:r>
          </a:p>
        </p:txBody>
      </p:sp>
      <p:pic>
        <p:nvPicPr>
          <p:cNvPr id="9" name="Content Placeholder 5"/>
          <p:cNvPicPr>
            <a:picLocks noGrp="1" noChangeAspect="1"/>
          </p:cNvPicPr>
          <p:nvPr>
            <p:ph sz="quarter" idx="31"/>
          </p:nvPr>
        </p:nvPicPr>
        <p:blipFill>
          <a:blip r:embed="rId3">
            <a:extLst>
              <a:ext uri="{28A0092B-C50C-407E-A947-70E740481C1C}">
                <a14:useLocalDpi xmlns:a14="http://schemas.microsoft.com/office/drawing/2010/main" val="0"/>
              </a:ext>
            </a:extLst>
          </a:blip>
          <a:stretch>
            <a:fillRect/>
          </a:stretch>
        </p:blipFill>
        <p:spPr>
          <a:xfrm>
            <a:off x="6398784" y="6341211"/>
            <a:ext cx="418560" cy="411405"/>
          </a:xfr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2647</TotalTime>
  <Words>316</Words>
  <Application>Microsoft Macintosh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Changes in extremely hot days under stabilized 1.5oC and 2.0oC scenarios</vt:lpstr>
    </vt:vector>
  </TitlesOfParts>
  <Company>LBNL</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Travis O'Brien</cp:lastModifiedBy>
  <cp:revision>122</cp:revision>
  <dcterms:created xsi:type="dcterms:W3CDTF">2016-02-10T19:06:12Z</dcterms:created>
  <dcterms:modified xsi:type="dcterms:W3CDTF">2018-03-27T17:44:29Z</dcterms:modified>
</cp:coreProperties>
</file>