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89" autoAdjust="0"/>
    <p:restoredTop sz="94574" autoAdjust="0"/>
  </p:normalViewPr>
  <p:slideViewPr>
    <p:cSldViewPr snapToGrid="0" snapToObjects="1">
      <p:cViewPr>
        <p:scale>
          <a:sx n="100" d="100"/>
          <a:sy n="100" d="100"/>
        </p:scale>
        <p:origin x="720" y="540"/>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10/11/2021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10/11/2021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1"/>
            <a:ext cx="12192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8661" y="782957"/>
            <a:ext cx="4467979"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6933" y="5553960"/>
            <a:ext cx="4469707"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4517122" y="1079049"/>
            <a:ext cx="7715033" cy="1214209"/>
          </a:xfrm>
          <a:prstGeom prst="rect">
            <a:avLst/>
          </a:prstGeom>
        </p:spPr>
        <p:txBody>
          <a:bodyPr/>
          <a:lstStyle>
            <a:lvl1pPr marL="228594">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4517122" y="2641149"/>
            <a:ext cx="7715033" cy="1212396"/>
          </a:xfrm>
          <a:prstGeom prst="rect">
            <a:avLst/>
          </a:prstGeom>
        </p:spPr>
        <p:txBody>
          <a:bodyPr/>
          <a:lstStyle>
            <a:lvl1pPr marL="228594">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17122" y="4214360"/>
            <a:ext cx="7715033" cy="2034041"/>
          </a:xfrm>
          <a:prstGeom prst="rect">
            <a:avLst/>
          </a:prstGeom>
        </p:spPr>
        <p:txBody>
          <a:bodyPr>
            <a:normAutofit/>
          </a:bodyPr>
          <a:lstStyle>
            <a:lvl1pPr marL="285744" indent="-285744">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9600" y="6248401"/>
            <a:ext cx="1016000" cy="593313"/>
          </a:xfrm>
          <a:prstGeom prst="rect">
            <a:avLst/>
          </a:prstGeom>
        </p:spPr>
      </p:pic>
      <p:sp>
        <p:nvSpPr>
          <p:cNvPr id="52" name="Picture Placeholder 51"/>
          <p:cNvSpPr>
            <a:spLocks noGrp="1"/>
          </p:cNvSpPr>
          <p:nvPr>
            <p:ph type="pic" sz="quarter" idx="36"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463129"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9273577" y="6248401"/>
            <a:ext cx="1318628" cy="615747"/>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2" y="330200"/>
            <a:ext cx="12187767"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52">
              <a:defRPr/>
            </a:pPr>
            <a:endParaRPr lang="en-US" sz="1800">
              <a:solidFill>
                <a:prstClr val="white"/>
              </a:solidFill>
            </a:endParaRPr>
          </a:p>
        </p:txBody>
      </p:sp>
      <p:sp>
        <p:nvSpPr>
          <p:cNvPr id="4" name="Wave 3"/>
          <p:cNvSpPr/>
          <p:nvPr userDrawn="1"/>
        </p:nvSpPr>
        <p:spPr>
          <a:xfrm>
            <a:off x="4235" y="311151"/>
            <a:ext cx="12187767"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52">
              <a:defRPr/>
            </a:pPr>
            <a:endParaRPr lang="en-US" sz="1800">
              <a:solidFill>
                <a:prstClr val="white"/>
              </a:solidFill>
            </a:endParaRPr>
          </a:p>
        </p:txBody>
      </p:sp>
      <p:sp>
        <p:nvSpPr>
          <p:cNvPr id="5" name="Wave 4"/>
          <p:cNvSpPr/>
          <p:nvPr userDrawn="1"/>
        </p:nvSpPr>
        <p:spPr>
          <a:xfrm>
            <a:off x="2" y="263525"/>
            <a:ext cx="12187767"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52">
              <a:defRPr/>
            </a:pPr>
            <a:endParaRPr lang="en-US" sz="1800">
              <a:solidFill>
                <a:prstClr val="white"/>
              </a:solidFill>
            </a:endParaRPr>
          </a:p>
        </p:txBody>
      </p:sp>
      <p:sp>
        <p:nvSpPr>
          <p:cNvPr id="6" name="Wave 5"/>
          <p:cNvSpPr/>
          <p:nvPr userDrawn="1"/>
        </p:nvSpPr>
        <p:spPr>
          <a:xfrm>
            <a:off x="0" y="65088"/>
            <a:ext cx="12192000" cy="361951"/>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52">
              <a:defRPr/>
            </a:pPr>
            <a:endParaRPr lang="en-US" sz="1800">
              <a:solidFill>
                <a:prstClr val="white"/>
              </a:solidFill>
            </a:endParaRPr>
          </a:p>
        </p:txBody>
      </p:sp>
      <p:sp>
        <p:nvSpPr>
          <p:cNvPr id="7" name="Rectangle 6"/>
          <p:cNvSpPr/>
          <p:nvPr userDrawn="1"/>
        </p:nvSpPr>
        <p:spPr>
          <a:xfrm>
            <a:off x="0" y="0"/>
            <a:ext cx="12192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52">
              <a:defRPr/>
            </a:pPr>
            <a:endParaRPr lang="en-US" sz="1800" dirty="0">
              <a:solidFill>
                <a:prstClr val="white"/>
              </a:solidFill>
            </a:endParaRPr>
          </a:p>
        </p:txBody>
      </p:sp>
      <p:sp>
        <p:nvSpPr>
          <p:cNvPr id="8" name="Wave 7"/>
          <p:cNvSpPr/>
          <p:nvPr userDrawn="1"/>
        </p:nvSpPr>
        <p:spPr>
          <a:xfrm>
            <a:off x="-4233" y="557213"/>
            <a:ext cx="12196233" cy="233363"/>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52">
              <a:defRPr/>
            </a:pPr>
            <a:endParaRPr lang="en-US" sz="1800">
              <a:solidFill>
                <a:prstClr val="white"/>
              </a:solidFill>
            </a:endParaRPr>
          </a:p>
        </p:txBody>
      </p:sp>
      <p:sp>
        <p:nvSpPr>
          <p:cNvPr id="9" name="Title Placeholder 1"/>
          <p:cNvSpPr>
            <a:spLocks noGrp="1"/>
          </p:cNvSpPr>
          <p:nvPr>
            <p:ph type="title" hasCustomPrompt="1"/>
          </p:nvPr>
        </p:nvSpPr>
        <p:spPr bwMode="auto">
          <a:xfrm>
            <a:off x="0" y="1"/>
            <a:ext cx="12192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8661" y="782957"/>
            <a:ext cx="4467979"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6933" y="5553960"/>
            <a:ext cx="4469707"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4517122" y="1079049"/>
            <a:ext cx="7715033" cy="1214209"/>
          </a:xfrm>
          <a:prstGeom prst="rect">
            <a:avLst/>
          </a:prstGeom>
        </p:spPr>
        <p:txBody>
          <a:bodyPr/>
          <a:lstStyle>
            <a:lvl1pPr marL="228594">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4517122" y="2641149"/>
            <a:ext cx="7715033" cy="1212396"/>
          </a:xfrm>
          <a:prstGeom prst="rect">
            <a:avLst/>
          </a:prstGeom>
        </p:spPr>
        <p:txBody>
          <a:bodyPr/>
          <a:lstStyle>
            <a:lvl1pPr marL="228594">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4517122" y="4214360"/>
            <a:ext cx="7715033" cy="2034041"/>
          </a:xfrm>
          <a:prstGeom prst="rect">
            <a:avLst/>
          </a:prstGeom>
        </p:spPr>
        <p:txBody>
          <a:bodyPr>
            <a:normAutofit/>
          </a:bodyPr>
          <a:lstStyle>
            <a:lvl1pPr marL="285744" indent="-285744">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9600" y="6248401"/>
            <a:ext cx="1016000" cy="593313"/>
          </a:xfrm>
          <a:prstGeom prst="rect">
            <a:avLst/>
          </a:prstGeom>
        </p:spPr>
      </p:pic>
      <p:sp>
        <p:nvSpPr>
          <p:cNvPr id="20" name="Picture Placeholder 51"/>
          <p:cNvSpPr>
            <a:spLocks noGrp="1"/>
          </p:cNvSpPr>
          <p:nvPr>
            <p:ph type="pic" sz="quarter" idx="36"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463129"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9273577" y="6248401"/>
            <a:ext cx="1318628" cy="615747"/>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8" y="-4626"/>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8661" y="782957"/>
            <a:ext cx="4467979"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6933" y="5553960"/>
            <a:ext cx="4469707"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4517122" y="1269891"/>
            <a:ext cx="7715033" cy="1023367"/>
          </a:xfrm>
          <a:prstGeom prst="rect">
            <a:avLst/>
          </a:prstGeom>
        </p:spPr>
        <p:txBody>
          <a:bodyPr/>
          <a:lstStyle>
            <a:lvl1pPr marL="228594">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4527454" y="3124842"/>
            <a:ext cx="7715033" cy="749367"/>
          </a:xfrm>
          <a:prstGeom prst="rect">
            <a:avLst/>
          </a:prstGeom>
        </p:spPr>
        <p:txBody>
          <a:bodyPr/>
          <a:lstStyle>
            <a:lvl1pPr marL="228594">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17122" y="4214360"/>
            <a:ext cx="7715033" cy="946981"/>
          </a:xfrm>
          <a:prstGeom prst="rect">
            <a:avLst/>
          </a:prstGeom>
        </p:spPr>
        <p:txBody>
          <a:bodyPr>
            <a:normAutofit/>
          </a:bodyPr>
          <a:lstStyle>
            <a:lvl1pPr marL="285744" indent="-285744">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12" name="Picture 20" descr="CRD_logo_new2.png"/>
          <p:cNvPicPr>
            <a:picLocks noChangeAspect="1"/>
          </p:cNvPicPr>
          <p:nvPr userDrawn="1"/>
        </p:nvPicPr>
        <p:blipFill>
          <a:blip r:embed="rId3"/>
          <a:srcRect/>
          <a:stretch>
            <a:fillRect/>
          </a:stretch>
        </p:blipFill>
        <p:spPr bwMode="auto">
          <a:xfrm>
            <a:off x="9575499" y="6150769"/>
            <a:ext cx="1318628" cy="809794"/>
          </a:xfrm>
          <a:prstGeom prst="rect">
            <a:avLst/>
          </a:prstGeom>
          <a:noFill/>
          <a:ln w="9525">
            <a:noFill/>
            <a:miter lim="800000"/>
            <a:headEnd/>
            <a:tailEnd/>
          </a:ln>
        </p:spPr>
      </p:pic>
      <p:pic>
        <p:nvPicPr>
          <p:cNvPr id="15" name="Picture 9" descr="horizontal-logo-green-text.jpg"/>
          <p:cNvPicPr>
            <a:picLocks/>
          </p:cNvPicPr>
          <p:nvPr userDrawn="1"/>
        </p:nvPicPr>
        <p:blipFill>
          <a:blip r:embed="rId4" cstate="print"/>
          <a:srcRect/>
          <a:stretch>
            <a:fillRect/>
          </a:stretch>
        </p:blipFill>
        <p:spPr bwMode="auto">
          <a:xfrm>
            <a:off x="609603" y="6354777"/>
            <a:ext cx="2439785" cy="407987"/>
          </a:xfrm>
          <a:prstGeom prst="rect">
            <a:avLst/>
          </a:prstGeom>
          <a:noFill/>
          <a:ln w="9525">
            <a:noFill/>
            <a:miter lim="800000"/>
            <a:headEnd/>
            <a:tailEnd/>
          </a:ln>
        </p:spPr>
      </p:pic>
      <p:pic>
        <p:nvPicPr>
          <p:cNvPr id="16" name="Picture 15"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8" y="-4626"/>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8661" y="782957"/>
            <a:ext cx="4467979"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6933" y="5553960"/>
            <a:ext cx="4469707"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4517122" y="1079049"/>
            <a:ext cx="7715033" cy="1214209"/>
          </a:xfrm>
          <a:prstGeom prst="rect">
            <a:avLst/>
          </a:prstGeom>
        </p:spPr>
        <p:txBody>
          <a:bodyPr/>
          <a:lstStyle>
            <a:lvl1pPr marL="228594">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4517122" y="2641149"/>
            <a:ext cx="7715033" cy="1212396"/>
          </a:xfrm>
          <a:prstGeom prst="rect">
            <a:avLst/>
          </a:prstGeom>
        </p:spPr>
        <p:txBody>
          <a:bodyPr/>
          <a:lstStyle>
            <a:lvl1pPr marL="228594">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17122" y="5062781"/>
            <a:ext cx="7715033" cy="1185620"/>
          </a:xfrm>
          <a:prstGeom prst="rect">
            <a:avLst/>
          </a:prstGeom>
        </p:spPr>
        <p:txBody>
          <a:bodyPr>
            <a:normAutofit/>
          </a:bodyPr>
          <a:lstStyle>
            <a:lvl1pPr marL="285744" indent="-285744">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609600" y="6354777"/>
            <a:ext cx="32512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8940800" y="6323281"/>
            <a:ext cx="180220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69600" y="6248401"/>
            <a:ext cx="1016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51572" y="6294121"/>
            <a:ext cx="73152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7947435" y="6293639"/>
            <a:ext cx="731520" cy="52405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9053" y="5308601"/>
            <a:ext cx="4497916"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17122" y="3906839"/>
            <a:ext cx="7715033" cy="278131"/>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77"/>
            <a:r>
              <a:rPr lang="en-US" sz="1800" dirty="0"/>
              <a:t>Research Details</a:t>
            </a:r>
          </a:p>
        </p:txBody>
      </p:sp>
      <p:sp>
        <p:nvSpPr>
          <p:cNvPr id="6" name="Text Placeholder 21"/>
          <p:cNvSpPr txBox="1">
            <a:spLocks/>
          </p:cNvSpPr>
          <p:nvPr userDrawn="1"/>
        </p:nvSpPr>
        <p:spPr>
          <a:xfrm>
            <a:off x="4517122" y="3010113"/>
            <a:ext cx="7715033" cy="634945"/>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77"/>
            <a:r>
              <a:rPr lang="en-US" sz="1800" dirty="0"/>
              <a:t>Significance and Impact</a:t>
            </a:r>
          </a:p>
        </p:txBody>
      </p:sp>
      <p:sp>
        <p:nvSpPr>
          <p:cNvPr id="7" name="Text Placeholder 21"/>
          <p:cNvSpPr txBox="1">
            <a:spLocks/>
          </p:cNvSpPr>
          <p:nvPr userDrawn="1"/>
        </p:nvSpPr>
        <p:spPr>
          <a:xfrm>
            <a:off x="4517122" y="782639"/>
            <a:ext cx="7715033" cy="27463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77"/>
            <a:r>
              <a:rPr lang="en-US" sz="1800"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43" algn="ctr" rtl="0" eaLnBrk="1" fontAlgn="base" hangingPunct="1">
        <a:spcBef>
          <a:spcPct val="0"/>
        </a:spcBef>
        <a:spcAft>
          <a:spcPct val="0"/>
        </a:spcAft>
        <a:defRPr sz="2400">
          <a:solidFill>
            <a:srgbClr val="106636"/>
          </a:solidFill>
          <a:latin typeface="Arial" charset="0"/>
          <a:cs typeface="Arial" charset="0"/>
        </a:defRPr>
      </a:lvl6pPr>
      <a:lvl7pPr marL="911688" algn="ctr" rtl="0" eaLnBrk="1" fontAlgn="base" hangingPunct="1">
        <a:spcBef>
          <a:spcPct val="0"/>
        </a:spcBef>
        <a:spcAft>
          <a:spcPct val="0"/>
        </a:spcAft>
        <a:defRPr sz="2400">
          <a:solidFill>
            <a:srgbClr val="106636"/>
          </a:solidFill>
          <a:latin typeface="Arial" charset="0"/>
          <a:cs typeface="Arial" charset="0"/>
        </a:defRPr>
      </a:lvl7pPr>
      <a:lvl8pPr marL="1367526" algn="ctr" rtl="0" eaLnBrk="1" fontAlgn="base" hangingPunct="1">
        <a:spcBef>
          <a:spcPct val="0"/>
        </a:spcBef>
        <a:spcAft>
          <a:spcPct val="0"/>
        </a:spcAft>
        <a:defRPr sz="2400">
          <a:solidFill>
            <a:srgbClr val="106636"/>
          </a:solidFill>
          <a:latin typeface="Arial" charset="0"/>
          <a:cs typeface="Arial" charset="0"/>
        </a:defRPr>
      </a:lvl8pPr>
      <a:lvl9pPr marL="1823374"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491"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66" indent="-226666"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59" indent="-226666"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053" indent="-226666"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143" indent="-227926" algn="l" defTabSz="9116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986" indent="-227926" algn="l" defTabSz="9116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829" indent="-227926" algn="l" defTabSz="9116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672" indent="-227926" algn="l" defTabSz="9116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88" rtl="0" eaLnBrk="1" latinLnBrk="0" hangingPunct="1">
        <a:defRPr sz="1800" kern="1200">
          <a:solidFill>
            <a:schemeClr val="tx1"/>
          </a:solidFill>
          <a:latin typeface="+mn-lt"/>
          <a:ea typeface="+mn-ea"/>
          <a:cs typeface="+mn-cs"/>
        </a:defRPr>
      </a:lvl1pPr>
      <a:lvl2pPr marL="455843" algn="l" defTabSz="911688" rtl="0" eaLnBrk="1" latinLnBrk="0" hangingPunct="1">
        <a:defRPr sz="1800" kern="1200">
          <a:solidFill>
            <a:schemeClr val="tx1"/>
          </a:solidFill>
          <a:latin typeface="+mn-lt"/>
          <a:ea typeface="+mn-ea"/>
          <a:cs typeface="+mn-cs"/>
        </a:defRPr>
      </a:lvl2pPr>
      <a:lvl3pPr marL="911688" algn="l" defTabSz="911688" rtl="0" eaLnBrk="1" latinLnBrk="0" hangingPunct="1">
        <a:defRPr sz="1800" kern="1200">
          <a:solidFill>
            <a:schemeClr val="tx1"/>
          </a:solidFill>
          <a:latin typeface="+mn-lt"/>
          <a:ea typeface="+mn-ea"/>
          <a:cs typeface="+mn-cs"/>
        </a:defRPr>
      </a:lvl3pPr>
      <a:lvl4pPr marL="1367526" algn="l" defTabSz="911688" rtl="0" eaLnBrk="1" latinLnBrk="0" hangingPunct="1">
        <a:defRPr sz="1800" kern="1200">
          <a:solidFill>
            <a:schemeClr val="tx1"/>
          </a:solidFill>
          <a:latin typeface="+mn-lt"/>
          <a:ea typeface="+mn-ea"/>
          <a:cs typeface="+mn-cs"/>
        </a:defRPr>
      </a:lvl4pPr>
      <a:lvl5pPr marL="1823374" algn="l" defTabSz="911688" rtl="0" eaLnBrk="1" latinLnBrk="0" hangingPunct="1">
        <a:defRPr sz="1800" kern="1200">
          <a:solidFill>
            <a:schemeClr val="tx1"/>
          </a:solidFill>
          <a:latin typeface="+mn-lt"/>
          <a:ea typeface="+mn-ea"/>
          <a:cs typeface="+mn-cs"/>
        </a:defRPr>
      </a:lvl5pPr>
      <a:lvl6pPr marL="2279216" algn="l" defTabSz="911688" rtl="0" eaLnBrk="1" latinLnBrk="0" hangingPunct="1">
        <a:defRPr sz="1800" kern="1200">
          <a:solidFill>
            <a:schemeClr val="tx1"/>
          </a:solidFill>
          <a:latin typeface="+mn-lt"/>
          <a:ea typeface="+mn-ea"/>
          <a:cs typeface="+mn-cs"/>
        </a:defRPr>
      </a:lvl6pPr>
      <a:lvl7pPr marL="2735061" algn="l" defTabSz="911688" rtl="0" eaLnBrk="1" latinLnBrk="0" hangingPunct="1">
        <a:defRPr sz="1800" kern="1200">
          <a:solidFill>
            <a:schemeClr val="tx1"/>
          </a:solidFill>
          <a:latin typeface="+mn-lt"/>
          <a:ea typeface="+mn-ea"/>
          <a:cs typeface="+mn-cs"/>
        </a:defRPr>
      </a:lvl7pPr>
      <a:lvl8pPr marL="3190907" algn="l" defTabSz="911688" rtl="0" eaLnBrk="1" latinLnBrk="0" hangingPunct="1">
        <a:defRPr sz="1800" kern="1200">
          <a:solidFill>
            <a:schemeClr val="tx1"/>
          </a:solidFill>
          <a:latin typeface="+mn-lt"/>
          <a:ea typeface="+mn-ea"/>
          <a:cs typeface="+mn-cs"/>
        </a:defRPr>
      </a:lvl8pPr>
      <a:lvl9pPr marL="3646751" algn="l" defTabSz="9116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640597" y="5248759"/>
            <a:ext cx="12325313" cy="534395"/>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77"/>
            <a:r>
              <a:rPr lang="en-US" sz="1800" dirty="0"/>
              <a:t>Research Details</a:t>
            </a:r>
          </a:p>
        </p:txBody>
      </p:sp>
      <p:sp>
        <p:nvSpPr>
          <p:cNvPr id="3" name="Text Placeholder 21"/>
          <p:cNvSpPr txBox="1">
            <a:spLocks/>
          </p:cNvSpPr>
          <p:nvPr userDrawn="1"/>
        </p:nvSpPr>
        <p:spPr>
          <a:xfrm>
            <a:off x="4112219" y="3471622"/>
            <a:ext cx="8853691" cy="46494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77"/>
            <a:r>
              <a:rPr lang="en-US" sz="1800" dirty="0"/>
              <a:t>Significance and Impact</a:t>
            </a:r>
          </a:p>
        </p:txBody>
      </p:sp>
      <p:sp>
        <p:nvSpPr>
          <p:cNvPr id="4" name="Text Placeholder 21"/>
          <p:cNvSpPr txBox="1">
            <a:spLocks/>
          </p:cNvSpPr>
          <p:nvPr userDrawn="1"/>
        </p:nvSpPr>
        <p:spPr>
          <a:xfrm>
            <a:off x="4050225" y="782639"/>
            <a:ext cx="8181929" cy="27463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77"/>
            <a:r>
              <a:rPr lang="en-US" sz="1800"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43" algn="ctr" rtl="0" eaLnBrk="1" fontAlgn="base" hangingPunct="1">
        <a:spcBef>
          <a:spcPct val="0"/>
        </a:spcBef>
        <a:spcAft>
          <a:spcPct val="0"/>
        </a:spcAft>
        <a:defRPr sz="2400">
          <a:solidFill>
            <a:srgbClr val="106636"/>
          </a:solidFill>
          <a:latin typeface="Arial" charset="0"/>
          <a:cs typeface="Arial" charset="0"/>
        </a:defRPr>
      </a:lvl6pPr>
      <a:lvl7pPr marL="911688" algn="ctr" rtl="0" eaLnBrk="1" fontAlgn="base" hangingPunct="1">
        <a:spcBef>
          <a:spcPct val="0"/>
        </a:spcBef>
        <a:spcAft>
          <a:spcPct val="0"/>
        </a:spcAft>
        <a:defRPr sz="2400">
          <a:solidFill>
            <a:srgbClr val="106636"/>
          </a:solidFill>
          <a:latin typeface="Arial" charset="0"/>
          <a:cs typeface="Arial" charset="0"/>
        </a:defRPr>
      </a:lvl7pPr>
      <a:lvl8pPr marL="1367526" algn="ctr" rtl="0" eaLnBrk="1" fontAlgn="base" hangingPunct="1">
        <a:spcBef>
          <a:spcPct val="0"/>
        </a:spcBef>
        <a:spcAft>
          <a:spcPct val="0"/>
        </a:spcAft>
        <a:defRPr sz="2400">
          <a:solidFill>
            <a:srgbClr val="106636"/>
          </a:solidFill>
          <a:latin typeface="Arial" charset="0"/>
          <a:cs typeface="Arial" charset="0"/>
        </a:defRPr>
      </a:lvl8pPr>
      <a:lvl9pPr marL="1823374"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491"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66" indent="-226666"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59" indent="-226666"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053" indent="-226666"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143" indent="-227926" algn="l" defTabSz="9116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986" indent="-227926" algn="l" defTabSz="9116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829" indent="-227926" algn="l" defTabSz="9116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672" indent="-227926" algn="l" defTabSz="9116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88" rtl="0" eaLnBrk="1" latinLnBrk="0" hangingPunct="1">
        <a:defRPr sz="1800" kern="1200">
          <a:solidFill>
            <a:schemeClr val="tx1"/>
          </a:solidFill>
          <a:latin typeface="+mn-lt"/>
          <a:ea typeface="+mn-ea"/>
          <a:cs typeface="+mn-cs"/>
        </a:defRPr>
      </a:lvl1pPr>
      <a:lvl2pPr marL="455843" algn="l" defTabSz="911688" rtl="0" eaLnBrk="1" latinLnBrk="0" hangingPunct="1">
        <a:defRPr sz="1800" kern="1200">
          <a:solidFill>
            <a:schemeClr val="tx1"/>
          </a:solidFill>
          <a:latin typeface="+mn-lt"/>
          <a:ea typeface="+mn-ea"/>
          <a:cs typeface="+mn-cs"/>
        </a:defRPr>
      </a:lvl2pPr>
      <a:lvl3pPr marL="911688" algn="l" defTabSz="911688" rtl="0" eaLnBrk="1" latinLnBrk="0" hangingPunct="1">
        <a:defRPr sz="1800" kern="1200">
          <a:solidFill>
            <a:schemeClr val="tx1"/>
          </a:solidFill>
          <a:latin typeface="+mn-lt"/>
          <a:ea typeface="+mn-ea"/>
          <a:cs typeface="+mn-cs"/>
        </a:defRPr>
      </a:lvl3pPr>
      <a:lvl4pPr marL="1367526" algn="l" defTabSz="911688" rtl="0" eaLnBrk="1" latinLnBrk="0" hangingPunct="1">
        <a:defRPr sz="1800" kern="1200">
          <a:solidFill>
            <a:schemeClr val="tx1"/>
          </a:solidFill>
          <a:latin typeface="+mn-lt"/>
          <a:ea typeface="+mn-ea"/>
          <a:cs typeface="+mn-cs"/>
        </a:defRPr>
      </a:lvl4pPr>
      <a:lvl5pPr marL="1823374" algn="l" defTabSz="911688" rtl="0" eaLnBrk="1" latinLnBrk="0" hangingPunct="1">
        <a:defRPr sz="1800" kern="1200">
          <a:solidFill>
            <a:schemeClr val="tx1"/>
          </a:solidFill>
          <a:latin typeface="+mn-lt"/>
          <a:ea typeface="+mn-ea"/>
          <a:cs typeface="+mn-cs"/>
        </a:defRPr>
      </a:lvl5pPr>
      <a:lvl6pPr marL="2279216" algn="l" defTabSz="911688" rtl="0" eaLnBrk="1" latinLnBrk="0" hangingPunct="1">
        <a:defRPr sz="1800" kern="1200">
          <a:solidFill>
            <a:schemeClr val="tx1"/>
          </a:solidFill>
          <a:latin typeface="+mn-lt"/>
          <a:ea typeface="+mn-ea"/>
          <a:cs typeface="+mn-cs"/>
        </a:defRPr>
      </a:lvl6pPr>
      <a:lvl7pPr marL="2735061" algn="l" defTabSz="911688" rtl="0" eaLnBrk="1" latinLnBrk="0" hangingPunct="1">
        <a:defRPr sz="1800" kern="1200">
          <a:solidFill>
            <a:schemeClr val="tx1"/>
          </a:solidFill>
          <a:latin typeface="+mn-lt"/>
          <a:ea typeface="+mn-ea"/>
          <a:cs typeface="+mn-cs"/>
        </a:defRPr>
      </a:lvl7pPr>
      <a:lvl8pPr marL="3190907" algn="l" defTabSz="911688" rtl="0" eaLnBrk="1" latinLnBrk="0" hangingPunct="1">
        <a:defRPr sz="1800" kern="1200">
          <a:solidFill>
            <a:schemeClr val="tx1"/>
          </a:solidFill>
          <a:latin typeface="+mn-lt"/>
          <a:ea typeface="+mn-ea"/>
          <a:cs typeface="+mn-cs"/>
        </a:defRPr>
      </a:lvl8pPr>
      <a:lvl9pPr marL="3646751" algn="l" defTabSz="9116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842357" y="16051"/>
            <a:ext cx="10595956" cy="708660"/>
          </a:xfrm>
        </p:spPr>
        <p:txBody>
          <a:bodyPr/>
          <a:lstStyle/>
          <a:p>
            <a:r>
              <a:rPr lang="en-US" dirty="0"/>
              <a:t>Simulated Changes in Tropical Cyclone Size, Accumulated Cyclone Energy and Power Dissipation Index in a Warmer Climate</a:t>
            </a:r>
          </a:p>
        </p:txBody>
      </p:sp>
      <p:sp>
        <p:nvSpPr>
          <p:cNvPr id="32" name="Text Placeholder 31"/>
          <p:cNvSpPr>
            <a:spLocks noGrp="1"/>
          </p:cNvSpPr>
          <p:nvPr>
            <p:ph type="body" sz="quarter" idx="30"/>
          </p:nvPr>
        </p:nvSpPr>
        <p:spPr>
          <a:xfrm>
            <a:off x="3701935" y="1041860"/>
            <a:ext cx="8235141" cy="2654747"/>
          </a:xfrm>
        </p:spPr>
        <p:txBody>
          <a:bodyPr/>
          <a:lstStyle/>
          <a:p>
            <a:r>
              <a:rPr lang="en-US" dirty="0"/>
              <a:t>Detection, attribution and projection of changes in tropical cyclone intensity statistics are made difficult from the potentially decreasing overall storm frequency combined with increases in the peak winds of the most intense storms as the climate warms. Multi-decadal simulations of stabilized climate scenarios from a high-resolution tropical cyclone permitting atmospheric general circulation model are used to examine simulated global changes from warmer temperatures, if any, in estimates of tropical cyclone size, accumulated cyclonic energy and power dissipation index. Changes in these metrics are found to be complicated functions of storm categorization and global averages of them are unlikely to easily reveal the impact of climate change on future tropical cyclone intensity statistics.</a:t>
            </a:r>
          </a:p>
        </p:txBody>
      </p:sp>
      <p:sp>
        <p:nvSpPr>
          <p:cNvPr id="34" name="Text Placeholder 33"/>
          <p:cNvSpPr>
            <a:spLocks noGrp="1"/>
          </p:cNvSpPr>
          <p:nvPr>
            <p:ph type="body" sz="quarter" idx="34"/>
          </p:nvPr>
        </p:nvSpPr>
        <p:spPr>
          <a:xfrm>
            <a:off x="3746269" y="3746263"/>
            <a:ext cx="8323811" cy="1252452"/>
          </a:xfrm>
        </p:spPr>
        <p:txBody>
          <a:bodyPr/>
          <a:lstStyle/>
          <a:p>
            <a:r>
              <a:rPr lang="en-US" dirty="0"/>
              <a:t>While importance has been ascribed to observed increases in hurricane accumulated cyclonic energy (ACE) in Atlantic Ocean, this work suggests that such changes are not necessarily to be expected at the global scale. While ACE and power dissipation index (PDI) of the strongest tropical </a:t>
            </a:r>
            <a:r>
              <a:rPr lang="en-US"/>
              <a:t>cyclones are </a:t>
            </a:r>
            <a:r>
              <a:rPr lang="en-US" dirty="0"/>
              <a:t>expected to increase, the possibility of decreases in overall tropical storm frequency counteracts resulting in little change in either global metric as simulated by the high resolution CAM5. </a:t>
            </a:r>
          </a:p>
        </p:txBody>
      </p:sp>
      <p:sp>
        <p:nvSpPr>
          <p:cNvPr id="35" name="Text Placeholder 34"/>
          <p:cNvSpPr>
            <a:spLocks noGrp="1"/>
          </p:cNvSpPr>
          <p:nvPr>
            <p:ph type="body" sz="quarter" idx="35"/>
          </p:nvPr>
        </p:nvSpPr>
        <p:spPr>
          <a:xfrm>
            <a:off x="288176" y="5475718"/>
            <a:ext cx="11737571" cy="620683"/>
          </a:xfrm>
        </p:spPr>
        <p:txBody>
          <a:bodyPr>
            <a:noAutofit/>
          </a:bodyPr>
          <a:lstStyle/>
          <a:p>
            <a:pPr marL="0" indent="0">
              <a:buNone/>
            </a:pPr>
            <a:r>
              <a:rPr lang="en-US" dirty="0"/>
              <a:t>I conclude that global average ACE and PDI are unsuitable climate change detection and attribution metrics and that focus should be directed to changes in their extremes.</a:t>
            </a:r>
          </a:p>
          <a:p>
            <a:pPr marL="0" indent="0">
              <a:buNone/>
            </a:pPr>
            <a:endParaRPr lang="en-US" sz="1200" dirty="0"/>
          </a:p>
        </p:txBody>
      </p:sp>
      <p:sp>
        <p:nvSpPr>
          <p:cNvPr id="3" name="TextBox 2"/>
          <p:cNvSpPr txBox="1"/>
          <p:nvPr/>
        </p:nvSpPr>
        <p:spPr>
          <a:xfrm>
            <a:off x="232757" y="3735816"/>
            <a:ext cx="3568929" cy="1077218"/>
          </a:xfrm>
          <a:prstGeom prst="rect">
            <a:avLst/>
          </a:prstGeom>
          <a:noFill/>
          <a:ln>
            <a:solidFill>
              <a:schemeClr val="accent1"/>
            </a:solidFill>
          </a:ln>
        </p:spPr>
        <p:txBody>
          <a:bodyPr wrap="square" rtlCol="0">
            <a:spAutoFit/>
          </a:bodyPr>
          <a:lstStyle/>
          <a:p>
            <a:r>
              <a:rPr lang="en-US" sz="1600" dirty="0"/>
              <a:t>Storm total ACE exceedance at global warming levels of 1.5, 2 and 3C over 95, 97.5 and 99th thresholds from the Historical CAM5.1 simulation.</a:t>
            </a:r>
          </a:p>
        </p:txBody>
      </p:sp>
      <p:sp>
        <p:nvSpPr>
          <p:cNvPr id="12" name="Rectangle 7">
            <a:extLst>
              <a:ext uri="{FF2B5EF4-FFF2-40B4-BE49-F238E27FC236}">
                <a16:creationId xmlns:a16="http://schemas.microsoft.com/office/drawing/2014/main" id="{2F5B612A-0810-B64F-AA3B-2AFE7E169A9B}"/>
              </a:ext>
            </a:extLst>
          </p:cNvPr>
          <p:cNvSpPr>
            <a:spLocks noGrp="1" noChangeArrowheads="1"/>
          </p:cNvSpPr>
          <p:nvPr>
            <p:ph type="body" sz="quarter" idx="26"/>
          </p:nvPr>
        </p:nvSpPr>
        <p:spPr bwMode="auto">
          <a:xfrm>
            <a:off x="2466975" y="5876079"/>
            <a:ext cx="730567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r>
              <a:rPr lang="en-US" b="1" dirty="0" smtClean="0"/>
              <a:t>Citation: </a:t>
            </a:r>
            <a:r>
              <a:rPr lang="en-US" dirty="0" err="1" smtClean="0"/>
              <a:t>Wehner</a:t>
            </a:r>
            <a:r>
              <a:rPr lang="en-US" dirty="0"/>
              <a:t>, Michael. 2021. "Simulated Changes in Tropical Cyclone Size, Accumulated Cyclone Energy and Power Dissipation Index in a Warmer Climate" </a:t>
            </a:r>
            <a:r>
              <a:rPr lang="en-US" i="1" dirty="0"/>
              <a:t>Oceans</a:t>
            </a:r>
            <a:r>
              <a:rPr lang="en-US" dirty="0"/>
              <a:t> 2, no. 4: 688-699. https://doi.org/10.3390/oceans2040039</a:t>
            </a:r>
          </a:p>
          <a:p>
            <a:endParaRPr lang="en-US" dirty="0"/>
          </a:p>
        </p:txBody>
      </p:sp>
      <p:sp>
        <p:nvSpPr>
          <p:cNvPr id="2" name="Rectangle 2">
            <a:extLst>
              <a:ext uri="{FF2B5EF4-FFF2-40B4-BE49-F238E27FC236}">
                <a16:creationId xmlns:a16="http://schemas.microsoft.com/office/drawing/2014/main" id="{9DA3091C-2778-B04F-A1C1-F2B2577F27C5}"/>
              </a:ext>
            </a:extLst>
          </p:cNvPr>
          <p:cNvSpPr>
            <a:spLocks noChangeArrowheads="1"/>
          </p:cNvSpPr>
          <p:nvPr/>
        </p:nvSpPr>
        <p:spPr bwMode="auto">
          <a:xfrm>
            <a:off x="199506" y="587226"/>
            <a:ext cx="948998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endParaRPr lang="en-US" sz="3200"/>
          </a:p>
        </p:txBody>
      </p:sp>
      <p:pic>
        <p:nvPicPr>
          <p:cNvPr id="5" name="Picture 4">
            <a:extLst>
              <a:ext uri="{FF2B5EF4-FFF2-40B4-BE49-F238E27FC236}">
                <a16:creationId xmlns:a16="http://schemas.microsoft.com/office/drawing/2014/main" id="{3B3F7DD2-C11E-6941-A8D8-331128E8CB50}"/>
              </a:ext>
            </a:extLst>
          </p:cNvPr>
          <p:cNvPicPr>
            <a:picLocks noChangeAspect="1"/>
          </p:cNvPicPr>
          <p:nvPr/>
        </p:nvPicPr>
        <p:blipFill>
          <a:blip r:embed="rId2"/>
          <a:stretch>
            <a:fillRect/>
          </a:stretch>
        </p:blipFill>
        <p:spPr>
          <a:xfrm>
            <a:off x="88668" y="1064027"/>
            <a:ext cx="3761456" cy="2648991"/>
          </a:xfrm>
          <a:prstGeom prst="rect">
            <a:avLst/>
          </a:prstGeom>
        </p:spPr>
      </p:pic>
      <p:pic>
        <p:nvPicPr>
          <p:cNvPr id="11" name="Google Shape;125;ge69e41e085_1_0" descr="A picture containing drawing&#10;&#10;Description automatically generated"/>
          <p:cNvPicPr preferRelativeResize="0">
            <a:picLocks/>
          </p:cNvPicPr>
          <p:nvPr/>
        </p:nvPicPr>
        <p:blipFill rotWithShape="1">
          <a:blip r:embed="rId3">
            <a:alphaModFix/>
          </a:blip>
          <a:srcRect l="-2373" t="-6360" r="-1239"/>
          <a:stretch/>
        </p:blipFill>
        <p:spPr>
          <a:xfrm>
            <a:off x="4944500" y="6297673"/>
            <a:ext cx="2446900" cy="615600"/>
          </a:xfrm>
          <a:prstGeom prst="rect">
            <a:avLst/>
          </a:prstGeom>
          <a:noFill/>
          <a:ln>
            <a:noFill/>
          </a:ln>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3174</TotalTime>
  <Words>316</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Simulated Changes in Tropical Cyclone Size, Accumulated Cyclone Energy and Power Dissipation Index in a Warmer Climate</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jagimbel</cp:lastModifiedBy>
  <cp:revision>153</cp:revision>
  <dcterms:created xsi:type="dcterms:W3CDTF">2016-02-10T19:06:12Z</dcterms:created>
  <dcterms:modified xsi:type="dcterms:W3CDTF">2021-10-11T20:25:02Z</dcterms:modified>
</cp:coreProperties>
</file>