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2"/>
    <p:restoredTop sz="94647"/>
  </p:normalViewPr>
  <p:slideViewPr>
    <p:cSldViewPr snapToGrid="0" snapToObjects="1">
      <p:cViewPr varScale="1">
        <p:scale>
          <a:sx n="73" d="100"/>
          <a:sy n="73" d="100"/>
        </p:scale>
        <p:origin x="7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s://doi.org/10.5194/gmd-13-977-20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geosci-model-dev.net/13/977/2020/gmd-13-977-2020-f13-we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7468" y="585787"/>
            <a:ext cx="4109242" cy="37176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F2A06BB-C25A-EA44-A8AC-8606A4495173}"/>
              </a:ext>
            </a:extLst>
          </p:cNvPr>
          <p:cNvSpPr txBox="1"/>
          <p:nvPr/>
        </p:nvSpPr>
        <p:spPr>
          <a:xfrm>
            <a:off x="0" y="-12786"/>
            <a:ext cx="12146784" cy="1077218"/>
          </a:xfrm>
          <a:prstGeom prst="rect">
            <a:avLst/>
          </a:prstGeom>
          <a:noFill/>
        </p:spPr>
        <p:txBody>
          <a:bodyPr wrap="square" rtlCol="0">
            <a:spAutoFit/>
          </a:bodyPr>
          <a:lstStyle/>
          <a:p>
            <a:r>
              <a:rPr lang="en-US" sz="3200" dirty="0"/>
              <a:t>Beijing Climate Center Earth System Model version (BCC-ESM1): Model Description and Evaluation of Aerosol </a:t>
            </a:r>
            <a:r>
              <a:rPr lang="en-US" sz="3200" dirty="0" smtClean="0"/>
              <a:t>Simulation</a:t>
            </a:r>
            <a:endParaRPr lang="en-US" sz="3200" dirty="0"/>
          </a:p>
        </p:txBody>
      </p:sp>
      <p:pic>
        <p:nvPicPr>
          <p:cNvPr id="3" name="Picture 2">
            <a:extLst>
              <a:ext uri="{FF2B5EF4-FFF2-40B4-BE49-F238E27FC236}">
                <a16:creationId xmlns:a16="http://schemas.microsoft.com/office/drawing/2014/main" id="{E4FC2D94-20FC-EA42-BB42-2D9AFFA267E7}"/>
              </a:ext>
            </a:extLst>
          </p:cNvPr>
          <p:cNvPicPr>
            <a:picLocks noChangeAspect="1"/>
          </p:cNvPicPr>
          <p:nvPr/>
        </p:nvPicPr>
        <p:blipFill>
          <a:blip r:embed="rId3"/>
          <a:stretch>
            <a:fillRect/>
          </a:stretch>
        </p:blipFill>
        <p:spPr>
          <a:xfrm>
            <a:off x="9379095" y="6332896"/>
            <a:ext cx="2767689" cy="464649"/>
          </a:xfrm>
          <a:prstGeom prst="rect">
            <a:avLst/>
          </a:prstGeom>
        </p:spPr>
      </p:pic>
      <p:sp>
        <p:nvSpPr>
          <p:cNvPr id="4" name="Rectangle 3">
            <a:extLst>
              <a:ext uri="{FF2B5EF4-FFF2-40B4-BE49-F238E27FC236}">
                <a16:creationId xmlns:a16="http://schemas.microsoft.com/office/drawing/2014/main" id="{74B5393D-A426-CE49-A359-7BCE18E89393}"/>
              </a:ext>
            </a:extLst>
          </p:cNvPr>
          <p:cNvSpPr/>
          <p:nvPr/>
        </p:nvSpPr>
        <p:spPr>
          <a:xfrm>
            <a:off x="50005" y="5579114"/>
            <a:ext cx="8005083" cy="738664"/>
          </a:xfrm>
          <a:prstGeom prst="rect">
            <a:avLst/>
          </a:prstGeom>
        </p:spPr>
        <p:txBody>
          <a:bodyPr wrap="square">
            <a:spAutoFit/>
          </a:bodyPr>
          <a:lstStyle/>
          <a:p>
            <a:r>
              <a:rPr lang="en-US" sz="1400" dirty="0" err="1" smtClean="0"/>
              <a:t>Wu,T</a:t>
            </a:r>
            <a:r>
              <a:rPr lang="en-US" sz="1400" dirty="0"/>
              <a:t>., F. Zhang, J. Zhang, W. </a:t>
            </a:r>
            <a:r>
              <a:rPr lang="en-US" sz="1400" dirty="0" err="1"/>
              <a:t>Jie</a:t>
            </a:r>
            <a:r>
              <a:rPr lang="en-US" sz="1400" dirty="0"/>
              <a:t>, Y. Zhang, F. Wu, L. Li, J. Yan, X. Liu, X Lu, H. Tan, L. Zhang, J. Wang, and </a:t>
            </a:r>
            <a:r>
              <a:rPr lang="en-US" sz="1400" b="1" dirty="0"/>
              <a:t>A. Hu</a:t>
            </a:r>
            <a:r>
              <a:rPr lang="en-US" sz="1400" dirty="0"/>
              <a:t>, 2020, </a:t>
            </a:r>
            <a:r>
              <a:rPr lang="en-US" sz="1400" b="1" dirty="0">
                <a:hlinkClick r:id="rId4"/>
              </a:rPr>
              <a:t>Beijing Climate Center Earth System Model version (BCC-ESM1): Model Description and Evaluation of Aerosol Simulation</a:t>
            </a:r>
            <a:r>
              <a:rPr lang="en-US" sz="1400" dirty="0"/>
              <a:t>, </a:t>
            </a:r>
            <a:r>
              <a:rPr lang="en-US" sz="1400" i="1" dirty="0"/>
              <a:t>Geoscientific Model Development</a:t>
            </a:r>
            <a:r>
              <a:rPr lang="en-US" sz="1400" dirty="0"/>
              <a:t>, 13, 977-1005, doi:10.5194/gmd-13-977-2020</a:t>
            </a:r>
            <a:r>
              <a:rPr lang="en-US" sz="1400" dirty="0" smtClean="0"/>
              <a:t>.</a:t>
            </a:r>
            <a:endParaRPr lang="en-US" sz="1400" dirty="0"/>
          </a:p>
        </p:txBody>
      </p:sp>
      <p:sp>
        <p:nvSpPr>
          <p:cNvPr id="5" name="Shape 113">
            <a:extLst>
              <a:ext uri="{FF2B5EF4-FFF2-40B4-BE49-F238E27FC236}">
                <a16:creationId xmlns:a16="http://schemas.microsoft.com/office/drawing/2014/main" id="{AAAF3FD3-EEF5-E64A-9AC9-EACF9F3B5972}"/>
              </a:ext>
            </a:extLst>
          </p:cNvPr>
          <p:cNvSpPr txBox="1">
            <a:spLocks/>
          </p:cNvSpPr>
          <p:nvPr/>
        </p:nvSpPr>
        <p:spPr>
          <a:xfrm>
            <a:off x="174552" y="969251"/>
            <a:ext cx="7647854" cy="3494100"/>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1600" b="1" dirty="0">
                <a:solidFill>
                  <a:schemeClr val="tx1">
                    <a:lumMod val="50000"/>
                    <a:lumOff val="50000"/>
                  </a:schemeClr>
                </a:solidFill>
              </a:rPr>
              <a:t>Objective:</a:t>
            </a:r>
            <a:r>
              <a:rPr lang="en-US" sz="1600" dirty="0">
                <a:solidFill>
                  <a:schemeClr val="tx1">
                    <a:lumMod val="50000"/>
                    <a:lumOff val="50000"/>
                  </a:schemeClr>
                </a:solidFill>
              </a:rPr>
              <a:t> </a:t>
            </a:r>
            <a:r>
              <a:rPr lang="en-US" sz="1400" dirty="0"/>
              <a:t>The Beijing Climate Center Earth System Model version 1 (BCC-ESM1) is the first version of a fully coupled Earth system model with interactive atmospheric chemistry and aerosols developed by the Beijing Climate Center, China Meteorological Administration. Major aerosol species (including sulfate, organic carbon, black carbon, dust, and sea salt) and greenhouse gases are interactively simulated with a whole panoply of processes controlling emission, transport, gas-phase chemical reactions, secondary aerosol formation, gravitational settling, dry deposition, and wet scavenging by clouds and precipitation. Effects of aerosols on radiation, cloud, and precipitation are fully treated</a:t>
            </a:r>
            <a:r>
              <a:rPr lang="en-US" sz="1400" dirty="0" smtClean="0"/>
              <a:t>.</a:t>
            </a:r>
          </a:p>
          <a:p>
            <a:pPr algn="l">
              <a:lnSpc>
                <a:spcPct val="100000"/>
              </a:lnSpc>
              <a:spcBef>
                <a:spcPts val="0"/>
              </a:spcBef>
            </a:pPr>
            <a:r>
              <a:rPr lang="en-US" sz="1600" b="1" dirty="0" smtClean="0">
                <a:solidFill>
                  <a:schemeClr val="tx1">
                    <a:lumMod val="50000"/>
                    <a:lumOff val="50000"/>
                  </a:schemeClr>
                </a:solidFill>
              </a:rPr>
              <a:t>Approach</a:t>
            </a:r>
            <a:r>
              <a:rPr lang="en-US" sz="1600" b="1" dirty="0">
                <a:solidFill>
                  <a:schemeClr val="tx1">
                    <a:lumMod val="50000"/>
                    <a:lumOff val="50000"/>
                  </a:schemeClr>
                </a:solidFill>
              </a:rPr>
              <a:t>:</a:t>
            </a:r>
            <a:r>
              <a:rPr lang="en-US" sz="1600" dirty="0">
                <a:solidFill>
                  <a:schemeClr val="tx1">
                    <a:lumMod val="50000"/>
                    <a:lumOff val="50000"/>
                  </a:schemeClr>
                </a:solidFill>
              </a:rPr>
              <a:t> </a:t>
            </a:r>
            <a:r>
              <a:rPr lang="en-US" sz="1600" dirty="0" smtClean="0"/>
              <a:t>The model used here is the BCC-ESM1 with T42 horizontal resolution for the Atmosphere and land, but 1 degree for the ocean and sea ice with enhanced meridional resolution at equatorial tropics. </a:t>
            </a:r>
          </a:p>
          <a:p>
            <a:pPr algn="l">
              <a:lnSpc>
                <a:spcPct val="100000"/>
              </a:lnSpc>
              <a:spcBef>
                <a:spcPts val="0"/>
              </a:spcBef>
            </a:pPr>
            <a:r>
              <a:rPr lang="en-US" sz="1600" b="1" dirty="0" smtClean="0">
                <a:solidFill>
                  <a:schemeClr val="tx1">
                    <a:lumMod val="50000"/>
                    <a:lumOff val="50000"/>
                  </a:schemeClr>
                </a:solidFill>
              </a:rPr>
              <a:t>Results/Impacts: </a:t>
            </a:r>
            <a:r>
              <a:rPr lang="en-US" sz="1400" dirty="0"/>
              <a:t>This paper presents a primary evaluation of aerosols simulated in version 1 of the BCC-ESM1 with the implementation of the interactive atmospheric chemistry and aerosol based on the newly developed BCC-CSM2. Global aerosols (including sulfate, organic carbon, black carbon, dust, and sea salt) and major greenhouse gases (e.g., O</a:t>
            </a:r>
            <a:r>
              <a:rPr lang="en-US" sz="1400" baseline="-25000" dirty="0"/>
              <a:t>3</a:t>
            </a:r>
            <a:r>
              <a:rPr lang="en-US" sz="1400" dirty="0"/>
              <a:t>, CH</a:t>
            </a:r>
            <a:r>
              <a:rPr lang="en-US" sz="1400" baseline="-25000" dirty="0"/>
              <a:t>4</a:t>
            </a:r>
            <a:r>
              <a:rPr lang="en-US" sz="1400" dirty="0"/>
              <a:t>, N</a:t>
            </a:r>
            <a:r>
              <a:rPr lang="en-US" sz="1400" baseline="-25000" dirty="0"/>
              <a:t>2</a:t>
            </a:r>
            <a:r>
              <a:rPr lang="en-US" sz="1400" dirty="0"/>
              <a:t>O) in the atmosphere can be interactively simulated when anthropogenic emissions are provided to the model. Concentrations of all aerosols in BCC-ESM1 are determined by the processes of </a:t>
            </a:r>
            <a:r>
              <a:rPr lang="en-US" sz="1400" dirty="0" err="1"/>
              <a:t>advective</a:t>
            </a:r>
            <a:r>
              <a:rPr lang="en-US" sz="1400" dirty="0"/>
              <a:t> transport, emission, gas-phase chemical reactions, dry deposition, gravitational settling, and wet scavenging by clouds and precipitation. The nucleation and coagulation of aerosols are ignored in the present version of BCC-ESM1. Effects of aerosols on radiation, cloud, and precipitation are fully included</a:t>
            </a:r>
            <a:r>
              <a:rPr lang="en-US" sz="1400" dirty="0" smtClean="0"/>
              <a:t>.</a:t>
            </a:r>
            <a:endParaRPr lang="en-US" sz="1400" dirty="0"/>
          </a:p>
        </p:txBody>
      </p:sp>
      <p:pic>
        <p:nvPicPr>
          <p:cNvPr id="6" name="Picture 2" descr="cgd"/>
          <p:cNvPicPr>
            <a:picLocks noChangeAspect="1" noChangeArrowheads="1"/>
          </p:cNvPicPr>
          <p:nvPr/>
        </p:nvPicPr>
        <p:blipFill rotWithShape="1">
          <a:blip r:embed="rId5">
            <a:extLst>
              <a:ext uri="{28A0092B-C50C-407E-A947-70E740481C1C}">
                <a14:useLocalDpi xmlns:a14="http://schemas.microsoft.com/office/drawing/2010/main" val="0"/>
              </a:ext>
            </a:extLst>
          </a:blip>
          <a:srcRect t="18173" b="18131"/>
          <a:stretch/>
        </p:blipFill>
        <p:spPr bwMode="auto">
          <a:xfrm>
            <a:off x="4388286" y="6322096"/>
            <a:ext cx="746422" cy="47544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ncar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6235" y="6272448"/>
            <a:ext cx="1746548" cy="56026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055088" y="4460748"/>
            <a:ext cx="3994002" cy="1969770"/>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Figure 1.</a:t>
            </a:r>
            <a:r>
              <a:rPr lang="en-US" sz="1400" dirty="0" smtClean="0">
                <a:latin typeface="Times New Roman" panose="02020603050405020304" pitchFamily="18" charset="0"/>
                <a:cs typeface="Times New Roman" panose="02020603050405020304" pitchFamily="18" charset="0"/>
              </a:rPr>
              <a:t> </a:t>
            </a:r>
            <a:r>
              <a:rPr lang="en-US" sz="1200" dirty="0"/>
              <a:t>Taylor diagram for the global aerosol climatology (1971–2000) of sulfate, organic carbon, black carbon, dust, and sea salt averaged for December–January–February (DJF) and June–July–August (JJA) and annually. The radial coordinate shows the standard deviation in the spatial pattern, normalized by the observed standard deviation. The azimuthal variable shows the correlation of the modeled spatial pattern with the observed spatial pattern. Analysis is for the whole globe. The reference dataset is the CMIP5 prescribed dataset</a:t>
            </a:r>
            <a:r>
              <a:rPr lang="en-US" sz="1200" dirty="0" smtClean="0"/>
              <a:t>. </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0249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2133</TotalTime>
  <Words>495</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Stephanie Shearer</cp:lastModifiedBy>
  <cp:revision>37</cp:revision>
  <dcterms:created xsi:type="dcterms:W3CDTF">2019-01-21T20:59:35Z</dcterms:created>
  <dcterms:modified xsi:type="dcterms:W3CDTF">2020-03-31T22:30:56Z</dcterms:modified>
</cp:coreProperties>
</file>