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10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Song, Fengfei" initials="SF" lastIdx="3" clrIdx="1">
    <p:extLst>
      <p:ext uri="{19B8F6BF-5375-455C-9EA6-DF929625EA0E}">
        <p15:presenceInfo xmlns:p15="http://schemas.microsoft.com/office/powerpoint/2012/main" userId="S::fengfei.song@pnnl.gov::cdaf47ed-7663-451e-bebd-f9f47da73488" providerId="AD"/>
      </p:ext>
    </p:extLst>
  </p:cmAuthor>
  <p:cmAuthor id="3" name="Wisse, Jessica M" initials="WJM" lastIdx="5" clrIdx="2">
    <p:extLst>
      <p:ext uri="{19B8F6BF-5375-455C-9EA6-DF929625EA0E}">
        <p15:presenceInfo xmlns:p15="http://schemas.microsoft.com/office/powerpoint/2012/main" userId="S::jessica.wisse@pnnl.gov::d37bffa0-4af3-44a8-9a61-9a46fb8d8a6e" providerId="AD"/>
      </p:ext>
    </p:extLst>
  </p:cmAuthor>
  <p:cmAuthor id="4" name="Lu, Jian" initials="LJ" lastIdx="8" clrIdx="3">
    <p:extLst>
      <p:ext uri="{19B8F6BF-5375-455C-9EA6-DF929625EA0E}">
        <p15:presenceInfo xmlns:p15="http://schemas.microsoft.com/office/powerpoint/2012/main" userId="S::jian.lu@pnnl.gov::75df6064-850b-4ce3-9abe-279fffd5fc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92" autoAdjust="0"/>
    <p:restoredTop sz="94625" autoAdjust="0"/>
  </p:normalViewPr>
  <p:slideViewPr>
    <p:cSldViewPr>
      <p:cViewPr varScale="1">
        <p:scale>
          <a:sx n="130" d="100"/>
          <a:sy n="130" d="100"/>
        </p:scale>
        <p:origin x="28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12CCBED3-7CCA-484A-9C8E-D964B93EB26A}"/>
    <pc:docChg chg="custSel">
      <pc:chgData name="Mundy, Beth E" userId="09c03546-1d2d-4d82-89e1-bb5e2a2e687b" providerId="ADAL" clId="{12CCBED3-7CCA-484A-9C8E-D964B93EB26A}" dt="2021-04-15T15:01:44.935" v="0" actId="1592"/>
      <pc:docMkLst>
        <pc:docMk/>
      </pc:docMkLst>
      <pc:sldChg chg="delCm">
        <pc:chgData name="Mundy, Beth E" userId="09c03546-1d2d-4d82-89e1-bb5e2a2e687b" providerId="ADAL" clId="{12CCBED3-7CCA-484A-9C8E-D964B93EB26A}" dt="2021-04-15T15:01:44.935" v="0" actId="1592"/>
        <pc:sldMkLst>
          <pc:docMk/>
          <pc:sldMk cId="880399317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57800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0JD0338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-7835" y="1000122"/>
            <a:ext cx="4419600" cy="570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500" b="1" dirty="0"/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Detect oceanic interference as a cause of observed 25-day periodicity in the dominant mode of Southern Hemisphere midlatitude eddy activity. 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500" b="1" dirty="0"/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Use wave packet extraction over a fixed longitudinal domain to isolate the envelope of the midlatitude eddies.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Perform spectral and composite analysis on multiple observation and reanalysis data sets from several sources to identify prominent spectral peaks in both ocean and atmosphere.</a:t>
            </a:r>
            <a:endParaRPr lang="en-US" sz="1500" dirty="0"/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500" b="1" dirty="0"/>
              <a:t>Impact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/>
              <a:t>Detected a significant 25-day periodicity in the regional representation of the baroclinic annular mode (BAM), the leading mode of variability of the studied storm track eddy activity.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/>
              <a:t>Discovered a ~100-day oscillation in Southern Ocean sea surface temperature and its selective interference with BAM.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/>
              <a:t>The downstream effect of the regional BAM periodicity could lead to increased predictability of precipitation over northeast Australia and Patagonia at an </a:t>
            </a:r>
            <a:r>
              <a:rPr lang="en-US" sz="1400" dirty="0" err="1"/>
              <a:t>intraseasonal</a:t>
            </a:r>
            <a:r>
              <a:rPr lang="en-US" sz="1400" dirty="0"/>
              <a:t> scale.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" panose="020B0604020202020204" pitchFamily="34" charset="0"/>
              </a:rPr>
              <a:t>Coupling Between Oceanic and Atmospheric Oscillations Produces Southern Hemisphere Predictability</a:t>
            </a:r>
            <a:r>
              <a:rPr lang="en-US" sz="2400" dirty="0"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612514" y="5997714"/>
            <a:ext cx="443300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>
                <a:solidFill>
                  <a:srgbClr val="1C1D1E"/>
                </a:solidFill>
                <a:latin typeface="Arial" panose="020B0604020202020204" pitchFamily="34" charset="0"/>
              </a:rPr>
              <a:t>D. </a:t>
            </a:r>
            <a:r>
              <a:rPr lang="en-US" sz="1000" dirty="0" err="1">
                <a:solidFill>
                  <a:srgbClr val="1C1D1E"/>
                </a:solidFill>
                <a:latin typeface="Arial" panose="020B0604020202020204" pitchFamily="34" charset="0"/>
              </a:rPr>
              <a:t>Xue</a:t>
            </a:r>
            <a:r>
              <a:rPr lang="en-US" sz="1000" dirty="0">
                <a:solidFill>
                  <a:srgbClr val="1C1D1E"/>
                </a:solidFill>
                <a:latin typeface="Arial" panose="020B0604020202020204" pitchFamily="34" charset="0"/>
              </a:rPr>
              <a:t>, J. Lu, Y. Qian, &amp; Y. Zhang, ”Evidence for Coupling Between the </a:t>
            </a:r>
            <a:r>
              <a:rPr lang="en-US" sz="1000" dirty="0" err="1">
                <a:solidFill>
                  <a:srgbClr val="1C1D1E"/>
                </a:solidFill>
                <a:latin typeface="Arial" panose="020B0604020202020204" pitchFamily="34" charset="0"/>
              </a:rPr>
              <a:t>Subseasonal</a:t>
            </a:r>
            <a:r>
              <a:rPr lang="en-US" sz="1000" dirty="0">
                <a:solidFill>
                  <a:srgbClr val="1C1D1E"/>
                </a:solidFill>
                <a:latin typeface="Arial" panose="020B0604020202020204" pitchFamily="34" charset="0"/>
              </a:rPr>
              <a:t> Oscillations in the Southern Hemisphere Midlatitude Ocean and Atmosphere.” </a:t>
            </a:r>
            <a:r>
              <a:rPr lang="en-US" sz="1000" i="1" dirty="0">
                <a:solidFill>
                  <a:srgbClr val="1C1D1E"/>
                </a:solidFill>
                <a:latin typeface="Arial" panose="020B0604020202020204" pitchFamily="34" charset="0"/>
              </a:rPr>
              <a:t>Journal of Geophysical Research</a:t>
            </a:r>
            <a:r>
              <a:rPr lang="en-US" sz="1000" dirty="0">
                <a:solidFill>
                  <a:srgbClr val="1C1D1E"/>
                </a:solidFill>
                <a:latin typeface="Arial" panose="020B0604020202020204" pitchFamily="34" charset="0"/>
              </a:rPr>
              <a:t>, 126, (2021).  </a:t>
            </a:r>
            <a:r>
              <a:rPr lang="en-US" sz="1000" u="sng" dirty="0">
                <a:solidFill>
                  <a:srgbClr val="005274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https://doi.org/10.1029/2020JD033872</a:t>
            </a:r>
            <a:endParaRPr lang="en-US" altLang="en-US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546024" y="4373940"/>
            <a:ext cx="441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A composite </a:t>
            </a:r>
            <a:r>
              <a:rPr lang="en-US" altLang="en-US" sz="1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Hovmöller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 plot of wave packets (measuring wave amplitude) based on the largest wave activity events in the analysis domain (40º-55ºS, 80º-210ºE) modeled with (left panel) and without (right panel) a reoccurrence 25 days later. The contrast between the two panels reveals the constructive interference with the periodic behavior of the BAM wave activity from oceanic sea surface temperature warming.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3C22EEE-A6A7-9646-8CCB-8E10F0A7E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711" y="1850571"/>
            <a:ext cx="4237248" cy="86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A4AF23-D15E-7644-A930-177D9D202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05" y="1000123"/>
            <a:ext cx="4663870" cy="326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99317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 xmlns="3773524f-22ff-470f-b310-5294999f8866"/>
    <Highlight xmlns="3773524f-22ff-470f-b310-5294999f8866">86</Highligh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B4B9BF55EB03429B54A0C5039CF7AA" ma:contentTypeVersion="12" ma:contentTypeDescription="Create a new document." ma:contentTypeScope="" ma:versionID="c5d78afe7102d0e9bf97a4a42f7e129c">
  <xsd:schema xmlns:xsd="http://www.w3.org/2001/XMLSchema" xmlns:xs="http://www.w3.org/2001/XMLSchema" xmlns:p="http://schemas.microsoft.com/office/2006/metadata/properties" xmlns:ns2="3773524f-22ff-470f-b310-5294999f8866" targetNamespace="http://schemas.microsoft.com/office/2006/metadata/properties" ma:root="true" ma:fieldsID="b815e1b24c3efb926e037a6ddf605f38" ns2:_="">
    <xsd:import namespace="3773524f-22ff-470f-b310-5294999f8866"/>
    <xsd:element name="properties">
      <xsd:complexType>
        <xsd:sequence>
          <xsd:element name="documentManagement">
            <xsd:complexType>
              <xsd:all>
                <xsd:element ref="ns2:Content"/>
                <xsd:element ref="ns2:Highlight"/>
                <xsd:element ref="ns2:MediaServiceMetadata" minOccurs="0"/>
                <xsd:element ref="ns2:MediaServiceFastMetadata" minOccurs="0"/>
                <xsd:element ref="ns2:Highlight_x003a_ID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3524f-22ff-470f-b310-5294999f8866" elementFormDefault="qualified">
    <xsd:import namespace="http://schemas.microsoft.com/office/2006/documentManagement/types"/>
    <xsd:import namespace="http://schemas.microsoft.com/office/infopath/2007/PartnerControls"/>
    <xsd:element name="Content" ma:index="8" ma:displayName="Content" ma:format="Dropdown" ma:internalName="Content">
      <xsd:simpleType>
        <xsd:restriction base="dms:Choice">
          <xsd:enumeration value="Highlight article"/>
          <xsd:enumeration value="Highlight article hero image"/>
          <xsd:enumeration value="Highlight slide"/>
          <xsd:enumeration value="Highlight slide image"/>
          <xsd:enumeration value="Accepted paper"/>
          <xsd:enumeration value="Final paper"/>
          <xsd:enumeration value="Journal cover image"/>
        </xsd:restriction>
      </xsd:simpleType>
    </xsd:element>
    <xsd:element name="Highlight" ma:index="9" ma:displayName="Highlight" ma:list="{5e9925cf-9522-4661-83ea-a99aa2ece969}" ma:internalName="Highlight" ma:readOnly="false" ma:showField="Title">
      <xsd:simpleType>
        <xsd:restriction base="dms:Lookup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Highlight_x003a_ID" ma:index="12" nillable="true" ma:displayName="Highlight:ID" ma:list="{5e9925cf-9522-4661-83ea-a99aa2ece969}" ma:internalName="Highlight_x003a_ID" ma:readOnly="true" ma:showField="ID" ma:web="d2f3f7c9-ad8b-4c02-aec5-fa337afdd5c2">
      <xsd:simpleType>
        <xsd:restriction base="dms:Lookup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57D9F0-2B85-430B-8843-0027C0E6F07C}">
  <ds:schemaRefs>
    <ds:schemaRef ds:uri="http://purl.org/dc/dcmitype/"/>
    <ds:schemaRef ds:uri="http://schemas.openxmlformats.org/package/2006/metadata/core-properties"/>
    <ds:schemaRef ds:uri="http://purl.org/dc/terms/"/>
    <ds:schemaRef ds:uri="3773524f-22ff-470f-b310-5294999f8866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BD22620-A068-414D-90C2-07679A82AC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73524f-22ff-470f-b310-5294999f88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8851</TotalTime>
  <Words>294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47</cp:revision>
  <cp:lastPrinted>2011-05-11T17:30:12Z</cp:lastPrinted>
  <dcterms:created xsi:type="dcterms:W3CDTF">2017-11-02T21:19:41Z</dcterms:created>
  <dcterms:modified xsi:type="dcterms:W3CDTF">2021-04-15T15:01:45Z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0x010100A6B4B9BF55EB03429B54A0C5039CF7AA</vt:lpwstr>
  </property>
  <property fmtid="{D5CDD505-2E9C-101B-9397-08002B2CF9AE}" pid="4" name="Order">
    <vt:r8>3400</vt:r8>
  </property>
</Properties>
</file>