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7"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16"/>
    <p:restoredTop sz="67644" autoAdjust="0"/>
  </p:normalViewPr>
  <p:slideViewPr>
    <p:cSldViewPr snapToGrid="0" snapToObjects="1">
      <p:cViewPr varScale="1">
        <p:scale>
          <a:sx n="86" d="100"/>
          <a:sy n="86" d="100"/>
        </p:scale>
        <p:origin x="864"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DA026-1669-F746-A75E-F5571ECEE025}" type="datetimeFigureOut">
              <a:rPr lang="en-US" smtClean="0"/>
              <a:t>8/10/2017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3E706E-AC93-F042-9189-006D9FE7788B}" type="slidenum">
              <a:rPr lang="en-US" smtClean="0"/>
              <a:t>‹#›</a:t>
            </a:fld>
            <a:endParaRPr lang="en-US"/>
          </a:p>
        </p:txBody>
      </p:sp>
    </p:spTree>
    <p:extLst>
      <p:ext uri="{BB962C8B-B14F-4D97-AF65-F5344CB8AC3E}">
        <p14:creationId xmlns:p14="http://schemas.microsoft.com/office/powerpoint/2010/main" val="1264053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18367">
              <a:defRPr/>
            </a:pPr>
            <a:r>
              <a:rPr lang="en-US" dirty="0"/>
              <a:t>Impact Factor: 19.304</a:t>
            </a:r>
          </a:p>
          <a:p>
            <a:pPr defTabSz="918367">
              <a:defRPr/>
            </a:pPr>
            <a:r>
              <a:rPr lang="en-US" dirty="0"/>
              <a:t>PI: Xiaoying Shi (for</a:t>
            </a:r>
            <a:r>
              <a:rPr lang="en-US" baseline="0" dirty="0"/>
              <a:t> ORNL work)</a:t>
            </a:r>
          </a:p>
          <a:p>
            <a:pPr defTabSz="918367">
              <a:defRPr/>
            </a:pPr>
            <a:r>
              <a:rPr lang="en-US" baseline="0" dirty="0"/>
              <a:t>PM: Dorothy Koch (Earth System Modeling, BER)</a:t>
            </a:r>
          </a:p>
          <a:p>
            <a:pPr defTabSz="918367">
              <a:defRPr/>
            </a:pPr>
            <a:endParaRPr lang="en-US" baseline="0" dirty="0"/>
          </a:p>
          <a:p>
            <a:pPr defTabSz="918367">
              <a:defRPr/>
            </a:pPr>
            <a:r>
              <a:rPr lang="en-US" baseline="0" dirty="0"/>
              <a:t>Notes:</a:t>
            </a:r>
          </a:p>
          <a:p>
            <a:pPr defTabSz="918367">
              <a:defRPr/>
            </a:pPr>
            <a:r>
              <a:rPr lang="en-US" baseline="0" dirty="0"/>
              <a:t>Several coupled Earth system models, including DOE’s ACME v0, were used to perform simulations of coupled climate system response when forced with observed global space and time variation of leaf area index, for the historical period 1982-2011. While near-surface air temperatures have been observed to rise over this period, our modeling suggests that increases in vegetation greenness (quantified as leaf area index, or LAI) tended to suppress the increase in temperature. This overall suppression of temperature rise is a net effect from negative feedbacks associated with increased evapotranspiration and reduced shortwave transmissivity, partly offset by positive feedbacks associated with increased thermal emissivity of the atmosphere and reduced land surface albedos.</a:t>
            </a:r>
          </a:p>
          <a:p>
            <a:pPr defTabSz="918367">
              <a:defRPr/>
            </a:pPr>
            <a:r>
              <a:rPr lang="en-US" baseline="0" dirty="0"/>
              <a:t>The overall effect of increased LAI on temperature is estimated as a 0.09 (+/- 0.02) °C suppression of global-scale warming over land for the period 1982-2011, or a mitigation of about 12% of the observed warming over land for the past 30 years.</a:t>
            </a:r>
            <a:endParaRPr lang="en-US" dirty="0"/>
          </a:p>
        </p:txBody>
      </p:sp>
      <p:sp>
        <p:nvSpPr>
          <p:cNvPr id="4" name="Slide Number Placeholder 3"/>
          <p:cNvSpPr>
            <a:spLocks noGrp="1"/>
          </p:cNvSpPr>
          <p:nvPr>
            <p:ph type="sldNum" sz="quarter" idx="10"/>
          </p:nvPr>
        </p:nvSpPr>
        <p:spPr/>
        <p:txBody>
          <a:bodyPr/>
          <a:lstStyle/>
          <a:p>
            <a:pPr defTabSz="931676">
              <a:defRPr/>
            </a:pPr>
            <a:fld id="{8F0D04E2-E3BA-4E3A-B019-3A9508EBD706}" type="slidenum">
              <a:rPr lang="en-US" sz="1800" kern="0">
                <a:solidFill>
                  <a:prstClr val="black"/>
                </a:solidFill>
              </a:rPr>
              <a:pPr defTabSz="931676">
                <a:defRPr/>
              </a:pPr>
              <a:t>1</a:t>
            </a:fld>
            <a:endParaRPr lang="en-US" sz="1800" kern="0" dirty="0">
              <a:solidFill>
                <a:prstClr val="black"/>
              </a:solidFill>
            </a:endParaRPr>
          </a:p>
        </p:txBody>
      </p:sp>
    </p:spTree>
    <p:extLst>
      <p:ext uri="{BB962C8B-B14F-4D97-AF65-F5344CB8AC3E}">
        <p14:creationId xmlns:p14="http://schemas.microsoft.com/office/powerpoint/2010/main" val="208422108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3.jpeg"/><Relationship Id="rId4" Type="http://schemas.openxmlformats.org/officeDocument/2006/relationships/image" Target="../media/image6.png"/><Relationship Id="rId9"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Freeform 5"/>
          <p:cNvSpPr>
            <a:spLocks/>
          </p:cNvSpPr>
          <p:nvPr userDrawn="1"/>
        </p:nvSpPr>
        <p:spPr bwMode="auto">
          <a:xfrm>
            <a:off x="5679806" y="2"/>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a:solidFill>
                <a:prstClr val="black"/>
              </a:solidFill>
              <a:cs typeface="Arial" charset="0"/>
            </a:endParaRPr>
          </a:p>
        </p:txBody>
      </p:sp>
      <p:sp>
        <p:nvSpPr>
          <p:cNvPr id="12" name="Freeform 6"/>
          <p:cNvSpPr>
            <a:spLocks/>
          </p:cNvSpPr>
          <p:nvPr userDrawn="1"/>
        </p:nvSpPr>
        <p:spPr bwMode="auto">
          <a:xfrm>
            <a:off x="5377264" y="2"/>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a:solidFill>
                <a:prstClr val="black"/>
              </a:solidFill>
              <a:cs typeface="Arial" charset="0"/>
            </a:endParaRPr>
          </a:p>
        </p:txBody>
      </p:sp>
      <p:pic>
        <p:nvPicPr>
          <p:cNvPr id="4" name="Picture 3"/>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8" y="67"/>
            <a:ext cx="2953546" cy="6192917"/>
          </a:xfrm>
          <a:prstGeom prst="rect">
            <a:avLst/>
          </a:prstGeom>
        </p:spPr>
      </p:pic>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1203" t="21203"/>
          <a:stretch/>
        </p:blipFill>
        <p:spPr bwMode="auto">
          <a:xfrm>
            <a:off x="4934680" y="811971"/>
            <a:ext cx="2130752" cy="2152275"/>
          </a:xfrm>
          <a:prstGeom prst="ellipse">
            <a:avLst/>
          </a:prstGeom>
          <a:blipFill>
            <a:blip r:embed="rId4"/>
            <a:stretch>
              <a:fillRect l="-19758" t="-92480" r="-25422" b="-45429"/>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21543" y="1391082"/>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17"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5849119" y="2728864"/>
            <a:ext cx="1645920" cy="1645920"/>
          </a:xfrm>
          <a:prstGeom prst="ellipse">
            <a:avLst/>
          </a:prstGeom>
          <a:blipFill>
            <a:blip r:embed="rId4"/>
            <a:stretch>
              <a:fillRect l="-19758" t="-92480" r="-25422" b="-45429"/>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0" name="Picture 19"/>
          <p:cNvPicPr>
            <a:picLocks noChangeAspect="1"/>
          </p:cNvPicPr>
          <p:nvPr userDrawn="1"/>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2" y="38846"/>
            <a:ext cx="3519399" cy="3441027"/>
          </a:xfrm>
          <a:prstGeom prst="rect">
            <a:avLst/>
          </a:prstGeom>
        </p:spPr>
      </p:pic>
      <p:sp>
        <p:nvSpPr>
          <p:cNvPr id="8" name="AutoShape 3"/>
          <p:cNvSpPr>
            <a:spLocks noChangeAspect="1" noChangeArrowheads="1" noTextEdit="1"/>
          </p:cNvSpPr>
          <p:nvPr userDrawn="1"/>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a:solidFill>
                <a:prstClr val="black"/>
              </a:solidFill>
              <a:cs typeface="Arial" charset="0"/>
            </a:endParaRPr>
          </a:p>
        </p:txBody>
      </p:sp>
      <p:sp>
        <p:nvSpPr>
          <p:cNvPr id="2" name="Title 1"/>
          <p:cNvSpPr>
            <a:spLocks noGrp="1"/>
          </p:cNvSpPr>
          <p:nvPr userDrawn="1">
            <p:ph type="ctrTitle"/>
          </p:nvPr>
        </p:nvSpPr>
        <p:spPr>
          <a:xfrm>
            <a:off x="201168" y="212864"/>
            <a:ext cx="4160172" cy="923330"/>
          </a:xfrm>
        </p:spPr>
        <p:txBody>
          <a:bodyPr/>
          <a:lstStyle>
            <a:lvl1pPr algn="l">
              <a:defRPr sz="3000">
                <a:solidFill>
                  <a:schemeClr val="tx2"/>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201169"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Box 18"/>
          <p:cNvSpPr txBox="1"/>
          <p:nvPr userDrawn="1"/>
        </p:nvSpPr>
        <p:spPr>
          <a:xfrm>
            <a:off x="211135" y="6313043"/>
            <a:ext cx="2114681" cy="400110"/>
          </a:xfrm>
          <a:prstGeom prst="rect">
            <a:avLst/>
          </a:prstGeom>
          <a:noFill/>
        </p:spPr>
        <p:txBody>
          <a:bodyPr wrap="none" rtlCol="0">
            <a:spAutoFit/>
          </a:bodyPr>
          <a:lstStyle/>
          <a:p>
            <a:pPr fontAlgn="base">
              <a:spcBef>
                <a:spcPct val="0"/>
              </a:spcBef>
              <a:spcAft>
                <a:spcPct val="0"/>
              </a:spcAft>
            </a:pPr>
            <a:r>
              <a:rPr lang="en-US" sz="1000" dirty="0">
                <a:solidFill>
                  <a:srgbClr val="1E7640"/>
                </a:solidFill>
                <a:cs typeface="Arial" charset="0"/>
              </a:rPr>
              <a:t>ORNL is managed by UT-Battelle </a:t>
            </a:r>
            <a:br>
              <a:rPr lang="en-US" sz="1000" dirty="0">
                <a:solidFill>
                  <a:srgbClr val="1E7640"/>
                </a:solidFill>
                <a:cs typeface="Arial" charset="0"/>
              </a:rPr>
            </a:br>
            <a:r>
              <a:rPr lang="en-US" sz="1000" dirty="0">
                <a:solidFill>
                  <a:srgbClr val="1E7640"/>
                </a:solidFill>
                <a:cs typeface="Arial" charset="0"/>
              </a:rPr>
              <a:t>for the US Department of Energy</a:t>
            </a:r>
          </a:p>
        </p:txBody>
      </p:sp>
      <p:pic>
        <p:nvPicPr>
          <p:cNvPr id="24" name="Picture 23"/>
          <p:cNvPicPr>
            <a:picLocks noChangeAspect="1"/>
          </p:cNvPicPr>
          <p:nvPr userDrawn="1"/>
        </p:nvPicPr>
        <p:blipFill>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71164" y="6362156"/>
            <a:ext cx="1753034" cy="292983"/>
          </a:xfrm>
          <a:prstGeom prst="rect">
            <a:avLst/>
          </a:prstGeom>
        </p:spPr>
      </p:pic>
      <p:sp>
        <p:nvSpPr>
          <p:cNvPr id="5" name="TextBox 4"/>
          <p:cNvSpPr txBox="1"/>
          <p:nvPr userDrawn="1"/>
        </p:nvSpPr>
        <p:spPr>
          <a:xfrm>
            <a:off x="5221224" y="6192982"/>
            <a:ext cx="2227326" cy="341632"/>
          </a:xfrm>
          <a:prstGeom prst="rect">
            <a:avLst/>
          </a:prstGeom>
          <a:noFill/>
        </p:spPr>
        <p:txBody>
          <a:bodyPr wrap="square" rtlCol="0">
            <a:spAutoFit/>
          </a:bodyPr>
          <a:lstStyle/>
          <a:p>
            <a:pPr algn="ctr" fontAlgn="base">
              <a:lnSpc>
                <a:spcPct val="90000"/>
              </a:lnSpc>
              <a:spcBef>
                <a:spcPct val="0"/>
              </a:spcBef>
              <a:spcAft>
                <a:spcPct val="0"/>
              </a:spcAft>
            </a:pPr>
            <a:r>
              <a:rPr lang="en-US" sz="1800" b="1" dirty="0">
                <a:solidFill>
                  <a:srgbClr val="A03123">
                    <a:lumMod val="60000"/>
                    <a:lumOff val="40000"/>
                  </a:srgbClr>
                </a:solidFill>
                <a:latin typeface="Marker Felt Wide" charset="0"/>
                <a:ea typeface="Marker Felt Wide" charset="0"/>
                <a:cs typeface="Marker Felt Wide" charset="0"/>
              </a:rPr>
              <a:t>DRAFT</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434" y="228600"/>
            <a:ext cx="8636290" cy="424732"/>
          </a:xfrm>
        </p:spPr>
        <p:txBody>
          <a:bodyPr/>
          <a:lstStyle>
            <a:lvl1pPr>
              <a:defRPr sz="2400"/>
            </a:lvl1pPr>
          </a:lstStyle>
          <a:p>
            <a:r>
              <a:rPr lang="en-US" dirty="0"/>
              <a:t>Click to edit Master title style</a:t>
            </a:r>
          </a:p>
        </p:txBody>
      </p:sp>
      <p:sp>
        <p:nvSpPr>
          <p:cNvPr id="3" name="Content Placeholder 2"/>
          <p:cNvSpPr>
            <a:spLocks noGrp="1"/>
          </p:cNvSpPr>
          <p:nvPr>
            <p:ph idx="1"/>
          </p:nvPr>
        </p:nvSpPr>
        <p:spPr>
          <a:xfrm>
            <a:off x="201168" y="1508760"/>
            <a:ext cx="8642640" cy="4195415"/>
          </a:xfr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5221224" y="6192982"/>
            <a:ext cx="2227326" cy="341632"/>
          </a:xfrm>
          <a:prstGeom prst="rect">
            <a:avLst/>
          </a:prstGeom>
          <a:noFill/>
        </p:spPr>
        <p:txBody>
          <a:bodyPr wrap="square" rtlCol="0">
            <a:spAutoFit/>
          </a:bodyPr>
          <a:lstStyle/>
          <a:p>
            <a:pPr algn="ctr" fontAlgn="base">
              <a:lnSpc>
                <a:spcPct val="90000"/>
              </a:lnSpc>
              <a:spcBef>
                <a:spcPct val="0"/>
              </a:spcBef>
              <a:spcAft>
                <a:spcPct val="0"/>
              </a:spcAft>
            </a:pPr>
            <a:r>
              <a:rPr lang="en-US" sz="1800" b="1" dirty="0">
                <a:solidFill>
                  <a:srgbClr val="A03123">
                    <a:lumMod val="60000"/>
                    <a:lumOff val="40000"/>
                  </a:srgbClr>
                </a:solidFill>
                <a:latin typeface="Marker Felt Wide" charset="0"/>
                <a:ea typeface="Marker Felt Wide" charset="0"/>
                <a:cs typeface="Marker Felt Wide" charset="0"/>
              </a:rPr>
              <a:t>DRAFT</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228600"/>
            <a:ext cx="8628678" cy="420624"/>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04416" y="1402417"/>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04416" y="2227999"/>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3493" y="1402417"/>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53493" y="2227999"/>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5221224" y="6192982"/>
            <a:ext cx="2227326" cy="341632"/>
          </a:xfrm>
          <a:prstGeom prst="rect">
            <a:avLst/>
          </a:prstGeom>
          <a:noFill/>
        </p:spPr>
        <p:txBody>
          <a:bodyPr wrap="square" rtlCol="0">
            <a:spAutoFit/>
          </a:bodyPr>
          <a:lstStyle/>
          <a:p>
            <a:pPr algn="ctr" fontAlgn="base">
              <a:lnSpc>
                <a:spcPct val="90000"/>
              </a:lnSpc>
              <a:spcBef>
                <a:spcPct val="0"/>
              </a:spcBef>
              <a:spcAft>
                <a:spcPct val="0"/>
              </a:spcAft>
            </a:pPr>
            <a:r>
              <a:rPr lang="en-US" sz="1800" b="1" dirty="0">
                <a:solidFill>
                  <a:srgbClr val="A03123">
                    <a:lumMod val="60000"/>
                    <a:lumOff val="40000"/>
                  </a:srgbClr>
                </a:solidFill>
                <a:latin typeface="Marker Felt Wide" charset="0"/>
                <a:ea typeface="Marker Felt Wide" charset="0"/>
                <a:cs typeface="Marker Felt Wide" charset="0"/>
              </a:rPr>
              <a:t>DRAFT</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2" y="38846"/>
            <a:ext cx="3519399" cy="3441027"/>
          </a:xfrm>
          <a:prstGeom prst="rect">
            <a:avLst/>
          </a:prstGeom>
        </p:spPr>
      </p:pic>
      <p:sp>
        <p:nvSpPr>
          <p:cNvPr id="7" name="Freeform 13"/>
          <p:cNvSpPr>
            <a:spLocks/>
          </p:cNvSpPr>
          <p:nvPr userDrawn="1"/>
        </p:nvSpPr>
        <p:spPr bwMode="auto">
          <a:xfrm>
            <a:off x="5377264"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a:solidFill>
                <a:prstClr val="black"/>
              </a:solidFill>
              <a:cs typeface="Arial" charset="0"/>
            </a:endParaRPr>
          </a:p>
        </p:txBody>
      </p:sp>
      <p:sp>
        <p:nvSpPr>
          <p:cNvPr id="2" name="Title 1"/>
          <p:cNvSpPr>
            <a:spLocks noGrp="1"/>
          </p:cNvSpPr>
          <p:nvPr>
            <p:ph type="title"/>
          </p:nvPr>
        </p:nvSpPr>
        <p:spPr>
          <a:xfrm>
            <a:off x="201167" y="420446"/>
            <a:ext cx="4341471" cy="757130"/>
          </a:xfrm>
        </p:spPr>
        <p:txBody>
          <a:bodyPr/>
          <a:lstStyle>
            <a:lvl1pPr>
              <a:defRPr>
                <a:solidFill>
                  <a:schemeClr val="tx2"/>
                </a:solidFill>
              </a:defRPr>
            </a:lvl1pPr>
          </a:lstStyle>
          <a:p>
            <a:r>
              <a:rPr lang="en-US" dirty="0"/>
              <a:t>Click to edit Master title style</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a:ext>
            </a:extLst>
          </a:blip>
          <a:srcRect l="53628" r="14333" b="9696"/>
          <a:stretch/>
        </p:blipFill>
        <p:spPr>
          <a:xfrm>
            <a:off x="6214534" y="67"/>
            <a:ext cx="2929466" cy="6192917"/>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sp>
        <p:nvSpPr>
          <p:cNvPr id="9" name="TextBox 8"/>
          <p:cNvSpPr txBox="1"/>
          <p:nvPr userDrawn="1"/>
        </p:nvSpPr>
        <p:spPr>
          <a:xfrm>
            <a:off x="5221224" y="6192982"/>
            <a:ext cx="2227326" cy="341632"/>
          </a:xfrm>
          <a:prstGeom prst="rect">
            <a:avLst/>
          </a:prstGeom>
          <a:noFill/>
        </p:spPr>
        <p:txBody>
          <a:bodyPr wrap="square" rtlCol="0">
            <a:spAutoFit/>
          </a:bodyPr>
          <a:lstStyle/>
          <a:p>
            <a:pPr algn="ctr" fontAlgn="base">
              <a:lnSpc>
                <a:spcPct val="90000"/>
              </a:lnSpc>
              <a:spcBef>
                <a:spcPct val="0"/>
              </a:spcBef>
              <a:spcAft>
                <a:spcPct val="0"/>
              </a:spcAft>
            </a:pPr>
            <a:r>
              <a:rPr lang="en-US" sz="1800" b="1" dirty="0">
                <a:solidFill>
                  <a:srgbClr val="A03123">
                    <a:lumMod val="60000"/>
                    <a:lumOff val="40000"/>
                  </a:srgbClr>
                </a:solidFill>
                <a:latin typeface="Marker Felt Wide" charset="0"/>
                <a:ea typeface="Marker Felt Wide" charset="0"/>
                <a:cs typeface="Marker Felt Wide" charset="0"/>
              </a:rPr>
              <a:t>DRAFT</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1168" y="228600"/>
            <a:ext cx="8628678" cy="420624"/>
          </a:xfrm>
        </p:spPr>
        <p:txBody>
          <a:bodyPr/>
          <a:lstStyle/>
          <a:p>
            <a:r>
              <a:rPr lang="en-US" dirty="0"/>
              <a:t>Click to edit Master title style</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1168" y="228600"/>
            <a:ext cx="8628678" cy="424732"/>
          </a:xfrm>
        </p:spPr>
        <p:txBody>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pPr>
            <a:endParaRPr lang="en-US">
              <a:solidFill>
                <a:srgbClr val="000000"/>
              </a:solidFill>
              <a:cs typeface="Arial"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73289" y="6368039"/>
            <a:ext cx="3291840" cy="369745"/>
          </a:xfrm>
          <a:prstGeom prst="rect">
            <a:avLst/>
          </a:prstGeom>
        </p:spPr>
      </p:pic>
      <p:sp>
        <p:nvSpPr>
          <p:cNvPr id="11" name="TextBox 10"/>
          <p:cNvSpPr txBox="1"/>
          <p:nvPr userDrawn="1"/>
        </p:nvSpPr>
        <p:spPr>
          <a:xfrm>
            <a:off x="100680" y="6369993"/>
            <a:ext cx="2114681" cy="400110"/>
          </a:xfrm>
          <a:prstGeom prst="rect">
            <a:avLst/>
          </a:prstGeom>
          <a:noFill/>
        </p:spPr>
        <p:txBody>
          <a:bodyPr wrap="none" rtlCol="0">
            <a:spAutoFit/>
          </a:bodyPr>
          <a:lstStyle/>
          <a:p>
            <a:pPr fontAlgn="base">
              <a:spcBef>
                <a:spcPct val="0"/>
              </a:spcBef>
              <a:spcAft>
                <a:spcPct val="0"/>
              </a:spcAft>
            </a:pPr>
            <a:r>
              <a:rPr lang="en-US" sz="1000" dirty="0">
                <a:solidFill>
                  <a:srgbClr val="1E7640"/>
                </a:solidFill>
                <a:cs typeface="Arial" charset="0"/>
              </a:rPr>
              <a:t>ORNL is managed by UT-Battelle </a:t>
            </a:r>
            <a:br>
              <a:rPr lang="en-US" sz="1000" dirty="0">
                <a:solidFill>
                  <a:srgbClr val="1E7640"/>
                </a:solidFill>
                <a:cs typeface="Arial" charset="0"/>
              </a:rPr>
            </a:br>
            <a:r>
              <a:rPr lang="en-US" sz="1000" dirty="0">
                <a:solidFill>
                  <a:srgbClr val="1E7640"/>
                </a:solidFill>
                <a:cs typeface="Arial" charset="0"/>
              </a:rPr>
              <a:t>for the US Department of Energy</a:t>
            </a:r>
          </a:p>
        </p:txBody>
      </p:sp>
      <p:sp>
        <p:nvSpPr>
          <p:cNvPr id="9" name="TextBox 8"/>
          <p:cNvSpPr txBox="1"/>
          <p:nvPr userDrawn="1"/>
        </p:nvSpPr>
        <p:spPr>
          <a:xfrm>
            <a:off x="5221224" y="6192982"/>
            <a:ext cx="2227326" cy="341632"/>
          </a:xfrm>
          <a:prstGeom prst="rect">
            <a:avLst/>
          </a:prstGeom>
          <a:noFill/>
        </p:spPr>
        <p:txBody>
          <a:bodyPr wrap="square" rtlCol="0">
            <a:spAutoFit/>
          </a:bodyPr>
          <a:lstStyle/>
          <a:p>
            <a:pPr algn="ctr" fontAlgn="base">
              <a:lnSpc>
                <a:spcPct val="90000"/>
              </a:lnSpc>
              <a:spcBef>
                <a:spcPct val="0"/>
              </a:spcBef>
              <a:spcAft>
                <a:spcPct val="0"/>
              </a:spcAft>
            </a:pPr>
            <a:r>
              <a:rPr lang="en-US" sz="1800" b="1" dirty="0">
                <a:solidFill>
                  <a:srgbClr val="A03123">
                    <a:lumMod val="60000"/>
                    <a:lumOff val="40000"/>
                  </a:srgbClr>
                </a:solidFill>
                <a:latin typeface="Marker Felt Wide" charset="0"/>
                <a:ea typeface="Marker Felt Wide" charset="0"/>
                <a:cs typeface="Marker Felt Wide" charset="0"/>
              </a:rPr>
              <a:t>DRAFT</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1168" y="228600"/>
            <a:ext cx="8631936" cy="420624"/>
          </a:xfrm>
          <a:prstGeom prst="rect">
            <a:avLst/>
          </a:prstGeom>
        </p:spPr>
        <p:txBody>
          <a:bodyPr/>
          <a:lstStyle/>
          <a:p>
            <a:r>
              <a:rPr lang="en-US" dirty="0"/>
              <a:t>Click to edit Master title style</a:t>
            </a:r>
          </a:p>
        </p:txBody>
      </p:sp>
      <p:sp>
        <p:nvSpPr>
          <p:cNvPr id="3" name="Table Placeholder 2"/>
          <p:cNvSpPr>
            <a:spLocks noGrp="1"/>
          </p:cNvSpPr>
          <p:nvPr>
            <p:ph type="tbl" idx="1"/>
          </p:nvPr>
        </p:nvSpPr>
        <p:spPr>
          <a:xfrm>
            <a:off x="201168" y="1622778"/>
            <a:ext cx="8536432" cy="4525963"/>
          </a:xfrm>
          <a:prstGeom prst="rect">
            <a:avLst/>
          </a:prstGeom>
        </p:spPr>
        <p:txBody>
          <a:bodyPr/>
          <a:lstStyle/>
          <a:p>
            <a:pPr lvl="0"/>
            <a:endParaRPr lang="en-US" noProof="0"/>
          </a:p>
        </p:txBody>
      </p:sp>
      <p:sp>
        <p:nvSpPr>
          <p:cNvPr id="4" name="TextBox 3"/>
          <p:cNvSpPr txBox="1"/>
          <p:nvPr userDrawn="1"/>
        </p:nvSpPr>
        <p:spPr>
          <a:xfrm>
            <a:off x="5221224" y="6192982"/>
            <a:ext cx="2227326" cy="341632"/>
          </a:xfrm>
          <a:prstGeom prst="rect">
            <a:avLst/>
          </a:prstGeom>
          <a:noFill/>
        </p:spPr>
        <p:txBody>
          <a:bodyPr wrap="square" rtlCol="0">
            <a:spAutoFit/>
          </a:bodyPr>
          <a:lstStyle/>
          <a:p>
            <a:pPr algn="ctr" fontAlgn="base">
              <a:lnSpc>
                <a:spcPct val="90000"/>
              </a:lnSpc>
              <a:spcBef>
                <a:spcPct val="0"/>
              </a:spcBef>
              <a:spcAft>
                <a:spcPct val="0"/>
              </a:spcAft>
            </a:pPr>
            <a:r>
              <a:rPr lang="en-US" sz="1800" b="1" dirty="0">
                <a:solidFill>
                  <a:srgbClr val="A03123">
                    <a:lumMod val="60000"/>
                    <a:lumOff val="40000"/>
                  </a:srgbClr>
                </a:solidFill>
                <a:latin typeface="Marker Felt Wide" charset="0"/>
                <a:ea typeface="Marker Felt Wide" charset="0"/>
                <a:cs typeface="Marker Felt Wide" charset="0"/>
              </a:rPr>
              <a:t>DRAFT</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flipH="1">
            <a:off x="-36" y="-93129"/>
            <a:ext cx="9144000" cy="1304707"/>
            <a:chOff x="-36" y="-93129"/>
            <a:chExt cx="9144000" cy="1304707"/>
          </a:xfrm>
        </p:grpSpPr>
        <p:sp>
          <p:nvSpPr>
            <p:cNvPr id="19" name="Freeform 5"/>
            <p:cNvSpPr>
              <a:spLocks/>
            </p:cNvSpPr>
            <p:nvPr userDrawn="1"/>
          </p:nvSpPr>
          <p:spPr bwMode="auto">
            <a:xfrm rot="5400000" flipH="1">
              <a:off x="3968503" y="-4061668"/>
              <a:ext cx="1206922" cy="9144000"/>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chemeClr val="tx2"/>
            </a:solidFill>
            <a:ln>
              <a:solidFill>
                <a:schemeClr val="accent2"/>
              </a:solidFill>
            </a:ln>
            <a:effectLst/>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fontAlgn="base">
                <a:lnSpc>
                  <a:spcPct val="90000"/>
                </a:lnSpc>
                <a:spcBef>
                  <a:spcPct val="0"/>
                </a:spcBef>
                <a:spcAft>
                  <a:spcPct val="0"/>
                </a:spcAft>
              </a:pPr>
              <a:endParaRPr lang="en-US" sz="1800">
                <a:solidFill>
                  <a:prstClr val="black"/>
                </a:solidFill>
              </a:endParaRPr>
            </a:p>
          </p:txBody>
        </p:sp>
        <p:sp>
          <p:nvSpPr>
            <p:cNvPr id="20" name="Freeform 6"/>
            <p:cNvSpPr>
              <a:spLocks/>
            </p:cNvSpPr>
            <p:nvPr userDrawn="1"/>
          </p:nvSpPr>
          <p:spPr bwMode="auto">
            <a:xfrm rot="5400000" flipH="1">
              <a:off x="4350246" y="-3582139"/>
              <a:ext cx="443435" cy="9144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a:solidFill>
                  <a:prstClr val="black"/>
                </a:solidFill>
                <a:cs typeface="Arial" charset="0"/>
              </a:endParaRPr>
            </a:p>
          </p:txBody>
        </p:sp>
      </p:grpSp>
      <p:pic>
        <p:nvPicPr>
          <p:cNvPr id="11" name="Picture 10"/>
          <p:cNvPicPr>
            <a:picLocks noChangeAspect="1"/>
          </p:cNvPicPr>
          <p:nvPr userDrawn="1"/>
        </p:nvPicPr>
        <p:blipFill rotWithShape="1">
          <a:blip r:embed="rId10" cstate="print">
            <a:extLst>
              <a:ext uri="{28A0092B-C50C-407E-A947-70E740481C1C}">
                <a14:useLocalDpi xmlns:a14="http://schemas.microsoft.com/office/drawing/2010/main"/>
              </a:ext>
            </a:extLst>
          </a:blip>
          <a:srcRect b="-1"/>
          <a:stretch/>
        </p:blipFill>
        <p:spPr>
          <a:xfrm>
            <a:off x="5083728" y="1812022"/>
            <a:ext cx="4060272" cy="5045846"/>
          </a:xfrm>
          <a:prstGeom prst="rect">
            <a:avLst/>
          </a:prstGeom>
        </p:spPr>
      </p:pic>
      <p:pic>
        <p:nvPicPr>
          <p:cNvPr id="13" name="Picture 12"/>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sp>
        <p:nvSpPr>
          <p:cNvPr id="1026" name="Title Placeholder 1"/>
          <p:cNvSpPr>
            <a:spLocks noGrp="1"/>
          </p:cNvSpPr>
          <p:nvPr userDrawn="1">
            <p:ph type="title"/>
          </p:nvPr>
        </p:nvSpPr>
        <p:spPr bwMode="auto">
          <a:xfrm>
            <a:off x="201168" y="228600"/>
            <a:ext cx="8628678" cy="4247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userDrawn="1">
            <p:ph type="body" idx="1"/>
          </p:nvPr>
        </p:nvSpPr>
        <p:spPr bwMode="auto">
          <a:xfrm>
            <a:off x="201168" y="1508762"/>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userDrawn="1"/>
        </p:nvSpPr>
        <p:spPr bwMode="auto">
          <a:xfrm flipH="1">
            <a:off x="22696" y="6513051"/>
            <a:ext cx="210301" cy="152400"/>
          </a:xfrm>
          <a:prstGeom prst="rect">
            <a:avLst/>
          </a:prstGeom>
          <a:noFill/>
          <a:ln w="9525">
            <a:noFill/>
            <a:miter lim="800000"/>
            <a:headEnd/>
            <a:tailEnd/>
          </a:ln>
          <a:effectLst/>
        </p:spPr>
        <p:txBody>
          <a:bodyPr lIns="0" tIns="0" rIns="0" bIns="0"/>
          <a:lstStyle/>
          <a:p>
            <a:pPr algn="r" defTabSz="173038" fontAlgn="base">
              <a:lnSpc>
                <a:spcPct val="90000"/>
              </a:lnSpc>
              <a:spcBef>
                <a:spcPct val="0"/>
              </a:spcBef>
              <a:spcAft>
                <a:spcPct val="0"/>
              </a:spcAft>
              <a:tabLst>
                <a:tab pos="230188" algn="l"/>
              </a:tabLst>
              <a:defRPr/>
            </a:pPr>
            <a:fld id="{040BB257-551A-4736-B50F-DCF1BA034C06}" type="slidenum">
              <a:rPr lang="en-US" sz="1000">
                <a:solidFill>
                  <a:prstClr val="white">
                    <a:lumMod val="75000"/>
                  </a:prstClr>
                </a:solidFill>
                <a:cs typeface="Arial" pitchFamily="34" charset="0"/>
              </a:rPr>
              <a:pPr algn="r" defTabSz="173038" fontAlgn="base">
                <a:lnSpc>
                  <a:spcPct val="90000"/>
                </a:lnSpc>
                <a:spcBef>
                  <a:spcPct val="0"/>
                </a:spcBef>
                <a:spcAft>
                  <a:spcPct val="0"/>
                </a:spcAft>
                <a:tabLst>
                  <a:tab pos="230188" algn="l"/>
                </a:tabLst>
                <a:defRPr/>
              </a:pPr>
              <a:t>‹#›</a:t>
            </a:fld>
            <a:endParaRPr lang="en-US" sz="1000" dirty="0">
              <a:solidFill>
                <a:prstClr val="white">
                  <a:lumMod val="75000"/>
                </a:prstClr>
              </a:solidFill>
              <a:cs typeface="Arial" pitchFamily="34" charset="0"/>
            </a:endParaRPr>
          </a:p>
        </p:txBody>
      </p:sp>
      <p:sp>
        <p:nvSpPr>
          <p:cNvPr id="43" name="Rectangle 14"/>
          <p:cNvSpPr>
            <a:spLocks noChangeArrowheads="1"/>
          </p:cNvSpPr>
          <p:nvPr userDrawn="1"/>
        </p:nvSpPr>
        <p:spPr bwMode="auto">
          <a:xfrm>
            <a:off x="-569913" y="-2814638"/>
            <a:ext cx="25400" cy="1588"/>
          </a:xfrm>
          <a:prstGeom prst="rect">
            <a:avLst/>
          </a:prstGeom>
          <a:solidFill>
            <a:srgbClr val="85B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800">
              <a:solidFill>
                <a:prstClr val="black"/>
              </a:solidFill>
              <a:cs typeface="Arial" charset="0"/>
            </a:endParaRPr>
          </a:p>
        </p:txBody>
      </p:sp>
      <p:sp>
        <p:nvSpPr>
          <p:cNvPr id="12" name="TextBox 11"/>
          <p:cNvSpPr txBox="1"/>
          <p:nvPr userDrawn="1"/>
        </p:nvSpPr>
        <p:spPr>
          <a:xfrm>
            <a:off x="211135" y="6313043"/>
            <a:ext cx="2114681" cy="400110"/>
          </a:xfrm>
          <a:prstGeom prst="rect">
            <a:avLst/>
          </a:prstGeom>
          <a:noFill/>
        </p:spPr>
        <p:txBody>
          <a:bodyPr wrap="none" rtlCol="0">
            <a:spAutoFit/>
          </a:bodyPr>
          <a:lstStyle/>
          <a:p>
            <a:pPr fontAlgn="base">
              <a:spcBef>
                <a:spcPct val="0"/>
              </a:spcBef>
              <a:spcAft>
                <a:spcPct val="0"/>
              </a:spcAft>
            </a:pPr>
            <a:r>
              <a:rPr lang="en-US" sz="1000" dirty="0">
                <a:solidFill>
                  <a:srgbClr val="1E7640"/>
                </a:solidFill>
                <a:cs typeface="Arial" charset="0"/>
              </a:rPr>
              <a:t>ORNL is managed by UT-Battelle </a:t>
            </a:r>
            <a:br>
              <a:rPr lang="en-US" sz="1000" dirty="0">
                <a:solidFill>
                  <a:srgbClr val="1E7640"/>
                </a:solidFill>
                <a:cs typeface="Arial" charset="0"/>
              </a:rPr>
            </a:br>
            <a:r>
              <a:rPr lang="en-US" sz="1000" dirty="0">
                <a:solidFill>
                  <a:srgbClr val="1E7640"/>
                </a:solidFill>
                <a:cs typeface="Arial" charset="0"/>
              </a:rPr>
              <a:t>for the US Department of Energy</a:t>
            </a:r>
          </a:p>
        </p:txBody>
      </p:sp>
      <p:pic>
        <p:nvPicPr>
          <p:cNvPr id="15" name="Picture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371164" y="6362156"/>
            <a:ext cx="1753034" cy="292983"/>
          </a:xfrm>
          <a:prstGeom prst="rect">
            <a:avLst/>
          </a:prstGeom>
        </p:spPr>
      </p:pic>
    </p:spTree>
    <p:extLst>
      <p:ext uri="{BB962C8B-B14F-4D97-AF65-F5344CB8AC3E}">
        <p14:creationId xmlns:p14="http://schemas.microsoft.com/office/powerpoint/2010/main" val="1350815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rtl="0" eaLnBrk="1" fontAlgn="base" hangingPunct="1">
        <a:lnSpc>
          <a:spcPct val="90000"/>
        </a:lnSpc>
        <a:spcBef>
          <a:spcPct val="0"/>
        </a:spcBef>
        <a:spcAft>
          <a:spcPct val="0"/>
        </a:spcAft>
        <a:defRPr sz="2400" b="1" kern="1200">
          <a:solidFill>
            <a:schemeClr val="bg1"/>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0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4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857907388"/>
              </p:ext>
            </p:extLst>
          </p:nvPr>
        </p:nvGraphicFramePr>
        <p:xfrm>
          <a:off x="271221" y="1197584"/>
          <a:ext cx="5029104" cy="5115121"/>
        </p:xfrm>
        <a:graphic>
          <a:graphicData uri="http://schemas.openxmlformats.org/drawingml/2006/table">
            <a:tbl>
              <a:tblPr firstCol="1">
                <a:tableStyleId>{85BE263C-DBD7-4A20-BB59-AAB30ACAA65A}</a:tableStyleId>
              </a:tblPr>
              <a:tblGrid>
                <a:gridCol w="1147639">
                  <a:extLst>
                    <a:ext uri="{9D8B030D-6E8A-4147-A177-3AD203B41FA5}">
                      <a16:colId xmlns:a16="http://schemas.microsoft.com/office/drawing/2014/main" val="20000"/>
                    </a:ext>
                  </a:extLst>
                </a:gridCol>
                <a:gridCol w="3881465">
                  <a:extLst>
                    <a:ext uri="{9D8B030D-6E8A-4147-A177-3AD203B41FA5}">
                      <a16:colId xmlns:a16="http://schemas.microsoft.com/office/drawing/2014/main" val="20001"/>
                    </a:ext>
                  </a:extLst>
                </a:gridCol>
              </a:tblGrid>
              <a:tr h="370840">
                <a:tc gridSpan="2">
                  <a:txBody>
                    <a:bodyPr/>
                    <a:lstStyle/>
                    <a:p>
                      <a:pPr>
                        <a:lnSpc>
                          <a:spcPct val="90000"/>
                        </a:lnSpc>
                        <a:spcBef>
                          <a:spcPts val="600"/>
                        </a:spcBef>
                        <a:spcAft>
                          <a:spcPts val="0"/>
                        </a:spcAft>
                      </a:pPr>
                      <a:r>
                        <a:rPr lang="en-US" sz="1400" b="1" dirty="0">
                          <a:solidFill>
                            <a:schemeClr val="tx1"/>
                          </a:solidFill>
                        </a:rPr>
                        <a:t>Expanded</a:t>
                      </a:r>
                      <a:r>
                        <a:rPr lang="en-US" sz="1400" b="1" baseline="0" dirty="0">
                          <a:solidFill>
                            <a:schemeClr val="tx1"/>
                          </a:solidFill>
                        </a:rPr>
                        <a:t> v</a:t>
                      </a:r>
                      <a:r>
                        <a:rPr lang="en-US" sz="1400" b="1" dirty="0">
                          <a:solidFill>
                            <a:schemeClr val="tx1"/>
                          </a:solidFill>
                        </a:rPr>
                        <a:t>egetation growth</a:t>
                      </a:r>
                      <a:r>
                        <a:rPr lang="en-US" sz="1400" b="1" baseline="0" dirty="0">
                          <a:solidFill>
                            <a:schemeClr val="tx1"/>
                          </a:solidFill>
                        </a:rPr>
                        <a:t> mitigates recent climate warming through increased evapotranspiration </a:t>
                      </a:r>
                      <a:endParaRPr lang="en-US" sz="1400" b="1" dirty="0">
                        <a:solidFill>
                          <a:schemeClr val="tx1"/>
                        </a:solidFill>
                      </a:endParaRPr>
                    </a:p>
                  </a:txBody>
                  <a:tcPr marL="45720" marR="4572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169863" indent="-169863">
                        <a:lnSpc>
                          <a:spcPct val="90000"/>
                        </a:lnSpc>
                        <a:spcBef>
                          <a:spcPts val="600"/>
                        </a:spcBef>
                        <a:buFont typeface="Arial" panose="020B0604020202020204" pitchFamily="34" charset="0"/>
                        <a:buChar char="•"/>
                      </a:pPr>
                      <a:endParaRPr lang="en-US" sz="1400" dirty="0"/>
                    </a:p>
                  </a:txBody>
                  <a:tcPr anchor="ctr">
                    <a:lnL w="1270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947465">
                <a:tc>
                  <a:txBody>
                    <a:bodyPr/>
                    <a:lstStyle/>
                    <a:p>
                      <a:pPr>
                        <a:lnSpc>
                          <a:spcPct val="90000"/>
                        </a:lnSpc>
                        <a:spcBef>
                          <a:spcPts val="600"/>
                        </a:spcBef>
                        <a:spcAft>
                          <a:spcPts val="0"/>
                        </a:spcAft>
                      </a:pPr>
                      <a:r>
                        <a:rPr lang="en-US" sz="1400" b="0" dirty="0">
                          <a:solidFill>
                            <a:schemeClr val="tx1"/>
                          </a:solidFill>
                        </a:rPr>
                        <a:t>Objective</a:t>
                      </a: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114300" indent="-114300">
                        <a:lnSpc>
                          <a:spcPct val="90000"/>
                        </a:lnSpc>
                        <a:spcBef>
                          <a:spcPts val="600"/>
                        </a:spcBef>
                        <a:spcAft>
                          <a:spcPts val="0"/>
                        </a:spcAft>
                        <a:buFont typeface="Arial" panose="020B0604020202020204" pitchFamily="34" charset="0"/>
                        <a:buChar char="•"/>
                      </a:pPr>
                      <a:r>
                        <a:rPr lang="en-US" sz="1300" dirty="0">
                          <a:solidFill>
                            <a:schemeClr val="dk1"/>
                          </a:solidFill>
                        </a:rPr>
                        <a:t>Quantify the response of near-surface air temperature to the slow</a:t>
                      </a:r>
                      <a:r>
                        <a:rPr lang="en-US" sz="1300" baseline="0" dirty="0">
                          <a:solidFill>
                            <a:schemeClr val="dk1"/>
                          </a:solidFill>
                        </a:rPr>
                        <a:t> but persistent increase in vegetation leaf area index (LAI) that has been observed over recent decades.</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207941">
                <a:tc>
                  <a:txBody>
                    <a:bodyPr/>
                    <a:lstStyle/>
                    <a:p>
                      <a:pPr>
                        <a:lnSpc>
                          <a:spcPct val="90000"/>
                        </a:lnSpc>
                        <a:spcBef>
                          <a:spcPts val="600"/>
                        </a:spcBef>
                        <a:spcAft>
                          <a:spcPts val="0"/>
                        </a:spcAft>
                      </a:pPr>
                      <a:r>
                        <a:rPr lang="en-US" sz="1400" b="0" dirty="0">
                          <a:solidFill>
                            <a:schemeClr val="tx1"/>
                          </a:solidFill>
                        </a:rPr>
                        <a:t>New science</a:t>
                      </a: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114300" indent="-114300">
                        <a:lnSpc>
                          <a:spcPct val="90000"/>
                        </a:lnSpc>
                        <a:spcBef>
                          <a:spcPts val="600"/>
                        </a:spcBef>
                        <a:spcAft>
                          <a:spcPts val="0"/>
                        </a:spcAft>
                        <a:buFont typeface="Arial" panose="020B0604020202020204" pitchFamily="34" charset="0"/>
                        <a:buChar char="•"/>
                      </a:pPr>
                      <a:r>
                        <a:rPr lang="en-US" sz="1300" dirty="0">
                          <a:solidFill>
                            <a:schemeClr val="dk1"/>
                          </a:solidFill>
                        </a:rPr>
                        <a:t>Remote sensing observations of vegetation greenness are combined with near-surface air temperature observations over land and ocean</a:t>
                      </a:r>
                      <a:r>
                        <a:rPr lang="en-US" sz="1300" baseline="0" dirty="0">
                          <a:solidFill>
                            <a:schemeClr val="dk1"/>
                          </a:solidFill>
                        </a:rPr>
                        <a:t> and coupled climate system simulations (including new simulations with the ACME model) to describe the influence of changing LAI on global-scale air temperatures.</a:t>
                      </a:r>
                    </a:p>
                    <a:p>
                      <a:pPr marL="114300" indent="-114300">
                        <a:lnSpc>
                          <a:spcPct val="90000"/>
                        </a:lnSpc>
                        <a:spcBef>
                          <a:spcPts val="600"/>
                        </a:spcBef>
                        <a:spcAft>
                          <a:spcPts val="0"/>
                        </a:spcAft>
                        <a:buFont typeface="Arial" panose="020B0604020202020204" pitchFamily="34" charset="0"/>
                        <a:buChar char="•"/>
                      </a:pPr>
                      <a:r>
                        <a:rPr lang="en-US" sz="1300" dirty="0">
                          <a:solidFill>
                            <a:schemeClr val="dk1"/>
                          </a:solidFill>
                        </a:rPr>
                        <a:t>Greening</a:t>
                      </a:r>
                      <a:r>
                        <a:rPr lang="en-US" sz="1300" baseline="0" dirty="0">
                          <a:solidFill>
                            <a:schemeClr val="dk1"/>
                          </a:solidFill>
                        </a:rPr>
                        <a:t> of Earth</a:t>
                      </a:r>
                      <a:r>
                        <a:rPr lang="en-US" sz="1300" dirty="0">
                          <a:solidFill>
                            <a:schemeClr val="dk1"/>
                          </a:solidFill>
                        </a:rPr>
                        <a:t> causes</a:t>
                      </a:r>
                      <a:r>
                        <a:rPr lang="en-US" sz="1300" baseline="0" dirty="0">
                          <a:solidFill>
                            <a:schemeClr val="dk1"/>
                          </a:solidFill>
                        </a:rPr>
                        <a:t> a reduction in near-</a:t>
                      </a:r>
                      <a:r>
                        <a:rPr lang="en-US" sz="1300" dirty="0">
                          <a:solidFill>
                            <a:schemeClr val="dk1"/>
                          </a:solidFill>
                        </a:rPr>
                        <a:t>surface air temperature through</a:t>
                      </a:r>
                      <a:r>
                        <a:rPr lang="en-US" sz="1300" baseline="0" dirty="0">
                          <a:solidFill>
                            <a:schemeClr val="dk1"/>
                          </a:solidFill>
                        </a:rPr>
                        <a:t> increased evapotranspiration and decreased shortwave transmissivity.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81307">
                <a:tc>
                  <a:txBody>
                    <a:bodyPr/>
                    <a:lstStyle/>
                    <a:p>
                      <a:pPr>
                        <a:lnSpc>
                          <a:spcPct val="90000"/>
                        </a:lnSpc>
                        <a:spcBef>
                          <a:spcPts val="600"/>
                        </a:spcBef>
                        <a:spcAft>
                          <a:spcPts val="0"/>
                        </a:spcAft>
                      </a:pPr>
                      <a:r>
                        <a:rPr lang="en-US" sz="1400" b="0" dirty="0">
                          <a:solidFill>
                            <a:schemeClr val="tx1"/>
                          </a:solidFill>
                        </a:rPr>
                        <a:t>Significance</a:t>
                      </a: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114300" marR="0" indent="-1143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1300" dirty="0"/>
                        <a:t>Our study quantifies an</a:t>
                      </a:r>
                      <a:r>
                        <a:rPr lang="en-US" sz="1300" baseline="0" dirty="0"/>
                        <a:t> Earth system feedback which benefits society by mitigating some of the temperature increase associated with anthropogenic climate change.</a:t>
                      </a:r>
                      <a:endParaRPr lang="en-US" sz="13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gridSpan="2">
                  <a:txBody>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sz="1000" b="0" kern="1200" dirty="0">
                          <a:solidFill>
                            <a:schemeClr val="tx1"/>
                          </a:solidFill>
                          <a:latin typeface="+mn-lt"/>
                          <a:ea typeface="+mn-ea"/>
                          <a:cs typeface="+mn-cs"/>
                        </a:rPr>
                        <a:t>Zeng., Z., S. </a:t>
                      </a:r>
                      <a:r>
                        <a:rPr lang="en-US" sz="1000" b="0" kern="1200" dirty="0" err="1">
                          <a:solidFill>
                            <a:schemeClr val="tx1"/>
                          </a:solidFill>
                          <a:latin typeface="+mn-lt"/>
                          <a:ea typeface="+mn-ea"/>
                          <a:cs typeface="+mn-cs"/>
                        </a:rPr>
                        <a:t>Piao</a:t>
                      </a:r>
                      <a:r>
                        <a:rPr lang="en-US" sz="1000" b="0" kern="1200" dirty="0">
                          <a:solidFill>
                            <a:schemeClr val="tx1"/>
                          </a:solidFill>
                          <a:latin typeface="+mn-lt"/>
                          <a:ea typeface="+mn-ea"/>
                          <a:cs typeface="+mn-cs"/>
                        </a:rPr>
                        <a:t>, L. Z. X. Li, L. Zhou, P. </a:t>
                      </a:r>
                      <a:r>
                        <a:rPr lang="en-US" sz="1000" b="0" kern="1200" dirty="0" err="1">
                          <a:solidFill>
                            <a:schemeClr val="tx1"/>
                          </a:solidFill>
                          <a:latin typeface="+mn-lt"/>
                          <a:ea typeface="+mn-ea"/>
                          <a:cs typeface="+mn-cs"/>
                        </a:rPr>
                        <a:t>Ciais</a:t>
                      </a:r>
                      <a:r>
                        <a:rPr lang="en-US" sz="1000" b="0" kern="1200" dirty="0">
                          <a:solidFill>
                            <a:schemeClr val="tx1"/>
                          </a:solidFill>
                          <a:latin typeface="+mn-lt"/>
                          <a:ea typeface="+mn-ea"/>
                          <a:cs typeface="+mn-cs"/>
                        </a:rPr>
                        <a:t>, T. Wang, Y. Li, X. </a:t>
                      </a:r>
                      <a:r>
                        <a:rPr lang="en-US" sz="1000" b="0" kern="1200" dirty="0" err="1">
                          <a:solidFill>
                            <a:schemeClr val="tx1"/>
                          </a:solidFill>
                          <a:latin typeface="+mn-lt"/>
                          <a:ea typeface="+mn-ea"/>
                          <a:cs typeface="+mn-cs"/>
                        </a:rPr>
                        <a:t>Lian</a:t>
                      </a:r>
                      <a:r>
                        <a:rPr lang="en-US" sz="1000" b="0" kern="1200" dirty="0">
                          <a:solidFill>
                            <a:schemeClr val="tx1"/>
                          </a:solidFill>
                          <a:latin typeface="+mn-lt"/>
                          <a:ea typeface="+mn-ea"/>
                          <a:cs typeface="+mn-cs"/>
                        </a:rPr>
                        <a:t>, E. F. Wood, P. </a:t>
                      </a:r>
                      <a:r>
                        <a:rPr lang="en-US" sz="1000" b="0" kern="1200" dirty="0" err="1">
                          <a:solidFill>
                            <a:schemeClr val="tx1"/>
                          </a:solidFill>
                          <a:latin typeface="+mn-lt"/>
                          <a:ea typeface="+mn-ea"/>
                          <a:cs typeface="+mn-cs"/>
                        </a:rPr>
                        <a:t>Friedlingstein</a:t>
                      </a:r>
                      <a:r>
                        <a:rPr lang="en-US" sz="1000" b="0" kern="1200" dirty="0">
                          <a:solidFill>
                            <a:schemeClr val="tx1"/>
                          </a:solidFill>
                          <a:latin typeface="+mn-lt"/>
                          <a:ea typeface="+mn-ea"/>
                          <a:cs typeface="+mn-cs"/>
                        </a:rPr>
                        <a:t>, J. Mao, L. D. Estes, R. B. </a:t>
                      </a:r>
                      <a:r>
                        <a:rPr lang="en-US" sz="1000" b="0" kern="1200" dirty="0" err="1">
                          <a:solidFill>
                            <a:schemeClr val="tx1"/>
                          </a:solidFill>
                          <a:latin typeface="+mn-lt"/>
                          <a:ea typeface="+mn-ea"/>
                          <a:cs typeface="+mn-cs"/>
                        </a:rPr>
                        <a:t>Myneni</a:t>
                      </a:r>
                      <a:r>
                        <a:rPr lang="en-US" sz="1000" b="0" kern="1200" dirty="0">
                          <a:solidFill>
                            <a:schemeClr val="tx1"/>
                          </a:solidFill>
                          <a:latin typeface="+mn-lt"/>
                          <a:ea typeface="+mn-ea"/>
                          <a:cs typeface="+mn-cs"/>
                        </a:rPr>
                        <a:t>, S. Peng, X. Shi, S. I. </a:t>
                      </a:r>
                      <a:r>
                        <a:rPr lang="en-US" sz="1000" b="0" kern="1200" dirty="0" err="1">
                          <a:solidFill>
                            <a:schemeClr val="tx1"/>
                          </a:solidFill>
                          <a:latin typeface="+mn-lt"/>
                          <a:ea typeface="+mn-ea"/>
                          <a:cs typeface="+mn-cs"/>
                        </a:rPr>
                        <a:t>Seneviratne</a:t>
                      </a:r>
                      <a:r>
                        <a:rPr lang="en-US" sz="1000" b="0" kern="1200" dirty="0">
                          <a:solidFill>
                            <a:schemeClr val="tx1"/>
                          </a:solidFill>
                          <a:latin typeface="+mn-lt"/>
                          <a:ea typeface="+mn-ea"/>
                          <a:cs typeface="+mn-cs"/>
                        </a:rPr>
                        <a:t> and Y. Wang, 2017. Nature Climate Change, DOI: 10.1038/nclimate3299</a:t>
                      </a:r>
                    </a:p>
                  </a:txBody>
                  <a:tcPr marL="45720" marR="45720" anchor="ct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noFill/>
                  </a:tcPr>
                </a:tc>
                <a:tc hMerge="1">
                  <a:txBody>
                    <a:bodyPr/>
                    <a:lstStyle/>
                    <a:p>
                      <a:pPr marL="169863" indent="-169863">
                        <a:lnSpc>
                          <a:spcPct val="90000"/>
                        </a:lnSpc>
                        <a:spcBef>
                          <a:spcPts val="600"/>
                        </a:spcBef>
                        <a:buFont typeface="Arial" panose="020B0604020202020204" pitchFamily="34" charset="0"/>
                        <a:buChar char="•"/>
                      </a:pPr>
                      <a:endParaRPr lang="en-US" sz="14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a:xfrm>
            <a:off x="201168" y="4949"/>
            <a:ext cx="8628678" cy="867930"/>
          </a:xfrm>
        </p:spPr>
        <p:txBody>
          <a:bodyPr/>
          <a:lstStyle/>
          <a:p>
            <a:pPr algn="ctr"/>
            <a:r>
              <a:rPr lang="en-US" sz="2800" dirty="0">
                <a:latin typeface="Calibri" panose="020F0502020204030204" pitchFamily="34" charset="0"/>
              </a:rPr>
              <a:t>Climate mitigation from vegetation biophysical feedbacks during the past three decades</a:t>
            </a:r>
          </a:p>
        </p:txBody>
      </p:sp>
      <p:pic>
        <p:nvPicPr>
          <p:cNvPr id="2" name="Picture 1"/>
          <p:cNvPicPr>
            <a:picLocks noChangeAspect="1"/>
          </p:cNvPicPr>
          <p:nvPr/>
        </p:nvPicPr>
        <p:blipFill>
          <a:blip r:embed="rId3"/>
          <a:stretch>
            <a:fillRect/>
          </a:stretch>
        </p:blipFill>
        <p:spPr>
          <a:xfrm>
            <a:off x="5238330" y="1495586"/>
            <a:ext cx="3778857" cy="2605410"/>
          </a:xfrm>
          <a:prstGeom prst="rect">
            <a:avLst/>
          </a:prstGeom>
        </p:spPr>
      </p:pic>
      <p:sp>
        <p:nvSpPr>
          <p:cNvPr id="4" name="Oval 3"/>
          <p:cNvSpPr/>
          <p:nvPr/>
        </p:nvSpPr>
        <p:spPr>
          <a:xfrm>
            <a:off x="6145078" y="2208508"/>
            <a:ext cx="860155" cy="1573078"/>
          </a:xfrm>
          <a:prstGeom prst="ellipse">
            <a:avLst/>
          </a:prstGeom>
          <a:noFill/>
          <a:ln w="28575">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9" name="Straight Arrow Connector 8"/>
          <p:cNvCxnSpPr/>
          <p:nvPr/>
        </p:nvCxnSpPr>
        <p:spPr>
          <a:xfrm>
            <a:off x="6575155" y="3781586"/>
            <a:ext cx="241747" cy="7173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03376" y="4498977"/>
            <a:ext cx="3192651" cy="1200329"/>
          </a:xfrm>
          <a:prstGeom prst="rect">
            <a:avLst/>
          </a:prstGeom>
          <a:noFill/>
          <a:ln>
            <a:solidFill>
              <a:schemeClr val="tx1"/>
            </a:solidFill>
          </a:ln>
        </p:spPr>
        <p:txBody>
          <a:bodyPr wrap="square" rtlCol="0">
            <a:spAutoFit/>
          </a:bodyPr>
          <a:lstStyle/>
          <a:p>
            <a:pPr algn="ctr">
              <a:lnSpc>
                <a:spcPct val="90000"/>
              </a:lnSpc>
            </a:pPr>
            <a:r>
              <a:rPr lang="en-US" sz="1600" dirty="0"/>
              <a:t>Changing evapotranspiration is the most important factor driving a reduction in air temperature associated with recent greening of the land biosphere.</a:t>
            </a:r>
          </a:p>
        </p:txBody>
      </p:sp>
      <p:sp>
        <p:nvSpPr>
          <p:cNvPr id="13" name="Rectangle 12"/>
          <p:cNvSpPr/>
          <p:nvPr/>
        </p:nvSpPr>
        <p:spPr>
          <a:xfrm>
            <a:off x="5568815" y="5974946"/>
            <a:ext cx="3448372" cy="244682"/>
          </a:xfrm>
          <a:prstGeom prst="rect">
            <a:avLst/>
          </a:prstGeom>
        </p:spPr>
        <p:txBody>
          <a:bodyPr wrap="square">
            <a:spAutoFit/>
          </a:bodyPr>
          <a:lstStyle/>
          <a:p>
            <a:pPr lvl="0" algn="ctr">
              <a:lnSpc>
                <a:spcPct val="90000"/>
              </a:lnSpc>
              <a:spcBef>
                <a:spcPts val="600"/>
              </a:spcBef>
              <a:defRPr/>
            </a:pPr>
            <a:r>
              <a:rPr lang="en-US" sz="1050" dirty="0"/>
              <a:t>Contact: Xiaoying Shi, 865-241-9199, shix@ornl.gov</a:t>
            </a:r>
          </a:p>
        </p:txBody>
      </p:sp>
    </p:spTree>
    <p:extLst>
      <p:ext uri="{BB962C8B-B14F-4D97-AF65-F5344CB8AC3E}">
        <p14:creationId xmlns:p14="http://schemas.microsoft.com/office/powerpoint/2010/main" val="2099820491"/>
      </p:ext>
    </p:extLst>
  </p:cSld>
  <p:clrMapOvr>
    <a:masterClrMapping/>
  </p:clrMapOvr>
</p:sld>
</file>

<file path=ppt/theme/theme1.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4x3 template_160226.potx" id="{31BED76B-0AEA-4445-9E58-7F6592087E14}" vid="{2BD8E646-6FCF-4FEF-9200-FF0DEBD01C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459</Words>
  <Application>Microsoft Office PowerPoint</Application>
  <PresentationFormat>On-screen Show (4:3)</PresentationFormat>
  <Paragraphs>20</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Marker Felt Wide</vt:lpstr>
      <vt:lpstr>Default Theme</vt:lpstr>
      <vt:lpstr>Climate mitigation from vegetation biophysical feedbacks during the past three decades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Heinz, Susan L.</dc:creator>
  <cp:lastModifiedBy>Thornton, Peter E.</cp:lastModifiedBy>
  <cp:revision>27</cp:revision>
  <dcterms:created xsi:type="dcterms:W3CDTF">2017-05-15T14:23:23Z</dcterms:created>
  <dcterms:modified xsi:type="dcterms:W3CDTF">2017-08-10T18:33:51Z</dcterms:modified>
</cp:coreProperties>
</file>