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 id="2147483691" r:id="rId3"/>
  </p:sldMasterIdLst>
  <p:notesMasterIdLst>
    <p:notesMasterId r:id="rId5"/>
  </p:notesMasterIdLst>
  <p:handoutMasterIdLst>
    <p:handoutMasterId r:id="rId6"/>
  </p:handoutMasterIdLst>
  <p:sldIdLst>
    <p:sldId id="262"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8" autoAdjust="0"/>
    <p:restoredTop sz="94713" autoAdjust="0"/>
  </p:normalViewPr>
  <p:slideViewPr>
    <p:cSldViewPr snapToGrid="0" snapToObjects="1">
      <p:cViewPr varScale="1">
        <p:scale>
          <a:sx n="180" d="100"/>
          <a:sy n="180" d="100"/>
        </p:scale>
        <p:origin x="280" y="184"/>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5" d="100"/>
          <a:sy n="65" d="100"/>
        </p:scale>
        <p:origin x="-15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8/13/20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8/13/20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81C719-3C4F-EB4F-89FE-A3D057C59AC3}" type="slidenum">
              <a:rPr lang="en-US" smtClean="0"/>
              <a:t>1</a:t>
            </a:fld>
            <a:endParaRPr lang="en-US"/>
          </a:p>
        </p:txBody>
      </p:sp>
    </p:spTree>
    <p:extLst>
      <p:ext uri="{BB962C8B-B14F-4D97-AF65-F5344CB8AC3E}">
        <p14:creationId xmlns:p14="http://schemas.microsoft.com/office/powerpoint/2010/main" val="1306793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49" name="Picture 48"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8" name="Picture 17" descr="EES_Logo2015.jpg"/>
          <p:cNvPicPr>
            <a:picLocks noChangeAspect="1"/>
          </p:cNvPicPr>
          <p:nvPr userDrawn="1"/>
        </p:nvPicPr>
        <p:blipFill>
          <a:blip r:embed="rId2" cstate="print"/>
          <a:stretch>
            <a:fillRect/>
          </a:stretch>
        </p:blipFill>
        <p:spPr>
          <a:xfrm>
            <a:off x="6705600" y="6323281"/>
            <a:ext cx="1351650" cy="365760"/>
          </a:xfrm>
          <a:prstGeom prst="rect">
            <a:avLst/>
          </a:prstGeom>
        </p:spPr>
      </p:pic>
      <p:pic>
        <p:nvPicPr>
          <p:cNvPr id="19" name="Picture 18"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254255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6293639"/>
            <a:ext cx="548640" cy="524054"/>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10"/>
          <p:cNvSpPr>
            <a:spLocks noGrp="1"/>
          </p:cNvSpPr>
          <p:nvPr>
            <p:ph sz="quarter" idx="31" hasCustomPrompt="1"/>
          </p:nvPr>
        </p:nvSpPr>
        <p:spPr>
          <a:xfrm>
            <a:off x="4572000" y="762798"/>
            <a:ext cx="4532604" cy="2652919"/>
          </a:xfrm>
          <a:prstGeom prst="rect">
            <a:avLst/>
          </a:prstGeom>
        </p:spPr>
        <p:txBody>
          <a:bodyPr/>
          <a:lstStyle>
            <a:lvl1pPr>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 DOE has the right to use published journal images per contractual funding agreements</a:t>
            </a:r>
          </a:p>
          <a:p>
            <a:pPr lvl="1"/>
            <a:endParaRPr lang="en-US" dirty="0"/>
          </a:p>
        </p:txBody>
      </p:sp>
      <p:sp>
        <p:nvSpPr>
          <p:cNvPr id="22" name="Text Placeholder 30"/>
          <p:cNvSpPr>
            <a:spLocks noGrp="1"/>
          </p:cNvSpPr>
          <p:nvPr>
            <p:ph type="body" sz="quarter" idx="26" hasCustomPrompt="1"/>
          </p:nvPr>
        </p:nvSpPr>
        <p:spPr>
          <a:xfrm>
            <a:off x="366486" y="5764793"/>
            <a:ext cx="8392886" cy="477460"/>
          </a:xfrm>
          <a:prstGeom prst="rect">
            <a:avLst/>
          </a:prstGeom>
        </p:spPr>
        <p:txBody>
          <a:bodyPr anchor="ctr">
            <a:noAutofit/>
          </a:bodyPr>
          <a:lstStyle>
            <a:lvl1pPr algn="ctr">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3" name="Text Placeholder 23"/>
          <p:cNvSpPr>
            <a:spLocks noGrp="1"/>
          </p:cNvSpPr>
          <p:nvPr>
            <p:ph type="body" sz="quarter" idx="30" hasCustomPrompt="1"/>
          </p:nvPr>
        </p:nvSpPr>
        <p:spPr>
          <a:xfrm>
            <a:off x="0" y="1059206"/>
            <a:ext cx="4627515" cy="2356511"/>
          </a:xfrm>
          <a:prstGeom prst="rect">
            <a:avLst/>
          </a:prstGeom>
        </p:spPr>
        <p:txBody>
          <a:bodyPr/>
          <a:lstStyle>
            <a:lvl1pPr marL="228600" algn="just">
              <a:defRPr sz="1600" b="0">
                <a:solidFill>
                  <a:schemeClr val="tx1"/>
                </a:solidFill>
              </a:defRPr>
            </a:lvl1pPr>
          </a:lstStyle>
          <a:p>
            <a:pPr lvl="0"/>
            <a:r>
              <a:rPr lang="en-US" dirty="0"/>
              <a:t>50 words or less</a:t>
            </a:r>
          </a:p>
        </p:txBody>
      </p:sp>
      <p:sp>
        <p:nvSpPr>
          <p:cNvPr id="24" name="Text Placeholder 23"/>
          <p:cNvSpPr>
            <a:spLocks noGrp="1"/>
          </p:cNvSpPr>
          <p:nvPr>
            <p:ph type="body" sz="quarter" idx="34" hasCustomPrompt="1"/>
          </p:nvPr>
        </p:nvSpPr>
        <p:spPr>
          <a:xfrm>
            <a:off x="0" y="3730751"/>
            <a:ext cx="4627515" cy="2034041"/>
          </a:xfrm>
          <a:prstGeom prst="rect">
            <a:avLst/>
          </a:prstGeom>
        </p:spPr>
        <p:txBody>
          <a:bodyPr/>
          <a:lstStyle>
            <a:lvl1pPr marL="228600" algn="just">
              <a:defRPr sz="1600" b="0">
                <a:solidFill>
                  <a:schemeClr val="tx1"/>
                </a:solidFill>
              </a:defRPr>
            </a:lvl1pPr>
          </a:lstStyle>
          <a:p>
            <a:pPr lvl="0"/>
            <a:r>
              <a:rPr lang="en-US" dirty="0"/>
              <a:t>50 words or less. Importance, relevance, or intriguing component of the finding to the field</a:t>
            </a:r>
          </a:p>
        </p:txBody>
      </p:sp>
      <p:sp>
        <p:nvSpPr>
          <p:cNvPr id="25" name="Text Placeholder 34"/>
          <p:cNvSpPr>
            <a:spLocks noGrp="1"/>
          </p:cNvSpPr>
          <p:nvPr>
            <p:ph type="body" sz="quarter" idx="35" hasCustomPrompt="1"/>
          </p:nvPr>
        </p:nvSpPr>
        <p:spPr>
          <a:xfrm>
            <a:off x="4572000" y="3730752"/>
            <a:ext cx="4627515" cy="2034041"/>
          </a:xfrm>
          <a:prstGeom prst="rect">
            <a:avLst/>
          </a:prstGeom>
        </p:spPr>
        <p:txBody>
          <a:bodyPr>
            <a:normAutofit/>
          </a:bodyPr>
          <a:lstStyle>
            <a:lvl1pPr marL="285750" indent="-285750" algn="just">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sp>
        <p:nvSpPr>
          <p:cNvPr id="26" name="Text Placeholder 2"/>
          <p:cNvSpPr>
            <a:spLocks noGrp="1"/>
          </p:cNvSpPr>
          <p:nvPr>
            <p:ph type="body" sz="quarter" idx="36" hasCustomPrompt="1"/>
          </p:nvPr>
        </p:nvSpPr>
        <p:spPr>
          <a:xfrm>
            <a:off x="3662319" y="6260098"/>
            <a:ext cx="2298257" cy="557595"/>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3724630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3387840" y="233711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33711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Significance and Impact</a:t>
            </a:r>
            <a:endParaRPr lang="en-US" dirty="0"/>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4572000" y="3429000"/>
            <a:ext cx="462751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0" y="3429000"/>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0" y="762797"/>
            <a:ext cx="462751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846587891"/>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4627"/>
            <a:ext cx="9144000" cy="708660"/>
          </a:xfrm>
        </p:spPr>
        <p:txBody>
          <a:bodyPr/>
          <a:lstStyle/>
          <a:p>
            <a:r>
              <a:rPr lang="en-US" sz="2000" dirty="0"/>
              <a:t>Climate Regime Shift and Forest Loss Amplify Fire in Amazonian Forests</a:t>
            </a:r>
          </a:p>
        </p:txBody>
      </p:sp>
      <p:sp>
        <p:nvSpPr>
          <p:cNvPr id="10" name="Text Placeholder 9"/>
          <p:cNvSpPr>
            <a:spLocks noGrp="1"/>
          </p:cNvSpPr>
          <p:nvPr>
            <p:ph type="body" sz="quarter" idx="26"/>
          </p:nvPr>
        </p:nvSpPr>
        <p:spPr>
          <a:xfrm>
            <a:off x="107494" y="5117762"/>
            <a:ext cx="3352280" cy="688293"/>
          </a:xfrm>
        </p:spPr>
        <p:txBody>
          <a:bodyPr/>
          <a:lstStyle/>
          <a:p>
            <a:pPr>
              <a:lnSpc>
                <a:spcPct val="100000"/>
              </a:lnSpc>
            </a:pPr>
            <a:r>
              <a:rPr lang="en-US" sz="1200" b="1" dirty="0"/>
              <a:t>Xu, X., G. Jia, W. Zhang, W. J. Riley, and Y. </a:t>
            </a:r>
            <a:r>
              <a:rPr lang="en-US" sz="1200" b="1" dirty="0" err="1"/>
              <a:t>Xue</a:t>
            </a:r>
            <a:r>
              <a:rPr lang="en-US" sz="1200" b="1" dirty="0"/>
              <a:t> (2020), Climate regime shift and forest loss amplify fire in Amazonian forests, </a:t>
            </a:r>
            <a:r>
              <a:rPr lang="en-US" sz="1200" b="1" i="1" dirty="0"/>
              <a:t>Global Change Biology</a:t>
            </a:r>
            <a:r>
              <a:rPr lang="en-US" sz="1200" b="1" dirty="0"/>
              <a:t>, DOI: 10.1111/gcb.15279.</a:t>
            </a:r>
          </a:p>
        </p:txBody>
      </p:sp>
      <p:sp>
        <p:nvSpPr>
          <p:cNvPr id="11" name="Text Placeholder 10"/>
          <p:cNvSpPr>
            <a:spLocks noGrp="1"/>
          </p:cNvSpPr>
          <p:nvPr>
            <p:ph type="body" sz="quarter" idx="30"/>
          </p:nvPr>
        </p:nvSpPr>
        <p:spPr/>
        <p:txBody>
          <a:bodyPr/>
          <a:lstStyle/>
          <a:p>
            <a:r>
              <a:rPr lang="en-US" dirty="0"/>
              <a:t>We used multiple observational datasets to show that Amazonian forest loss since 2000 warmed and dried the lower atmosphere, which reduced moisture recycling and resulted in increased drought extent and severity, and subsequent fire.</a:t>
            </a:r>
          </a:p>
        </p:txBody>
      </p:sp>
      <p:sp>
        <p:nvSpPr>
          <p:cNvPr id="13" name="Text Placeholder 12"/>
          <p:cNvSpPr>
            <a:spLocks noGrp="1"/>
          </p:cNvSpPr>
          <p:nvPr>
            <p:ph type="body" sz="quarter" idx="34"/>
          </p:nvPr>
        </p:nvSpPr>
        <p:spPr/>
        <p:txBody>
          <a:bodyPr/>
          <a:lstStyle/>
          <a:p>
            <a:pPr marL="231775" indent="-112713">
              <a:buFont typeface="Arial" panose="020B0604020202020204" pitchFamily="34" charset="0"/>
              <a:buChar char="•"/>
            </a:pPr>
            <a:r>
              <a:rPr lang="en-US" dirty="0"/>
              <a:t>Fires have expanded northward in response to deforestation and atmospheric feedbacks</a:t>
            </a:r>
          </a:p>
          <a:p>
            <a:pPr marL="231775" indent="-112713">
              <a:buFont typeface="Arial" panose="020B0604020202020204" pitchFamily="34" charset="0"/>
              <a:buChar char="•"/>
            </a:pPr>
            <a:r>
              <a:rPr lang="en-US" dirty="0"/>
              <a:t>Tropical forests, which have adapted to moist conditions, are less resilient and easily tip into an alternative state</a:t>
            </a:r>
          </a:p>
        </p:txBody>
      </p:sp>
      <p:sp>
        <p:nvSpPr>
          <p:cNvPr id="14" name="Text Placeholder 13"/>
          <p:cNvSpPr>
            <a:spLocks noGrp="1"/>
          </p:cNvSpPr>
          <p:nvPr>
            <p:ph type="body" sz="quarter" idx="35"/>
          </p:nvPr>
        </p:nvSpPr>
        <p:spPr/>
        <p:txBody>
          <a:bodyPr>
            <a:normAutofit/>
          </a:bodyPr>
          <a:lstStyle/>
          <a:p>
            <a:pPr marL="231775" indent="-112713">
              <a:buFont typeface="Arial" panose="020B0604020202020204" pitchFamily="34" charset="0"/>
              <a:buChar char="•"/>
            </a:pPr>
            <a:r>
              <a:rPr lang="en-US" sz="1600" dirty="0"/>
              <a:t>We used precipitation and climate reanalysis datasets, a global forest change dataset, multiple MODIS satellite datasets, and two burned area datasets (Fire CCI and GFEDv4)</a:t>
            </a:r>
          </a:p>
          <a:p>
            <a:pPr marL="231775" indent="-112713">
              <a:buFont typeface="Arial" panose="020B0604020202020204" pitchFamily="34" charset="0"/>
              <a:buChar char="•"/>
            </a:pPr>
            <a:r>
              <a:rPr lang="en-US" sz="1600" dirty="0"/>
              <a:t>We analyzed interactions between deforestation and atmospheric conditions, including changes in eastward water vapor fluxes and drought severity</a:t>
            </a:r>
          </a:p>
          <a:p>
            <a:pPr marL="231775" indent="-112713">
              <a:buFont typeface="Arial" panose="020B0604020202020204" pitchFamily="34" charset="0"/>
              <a:buChar char="•"/>
            </a:pPr>
            <a:endParaRPr lang="en-US" sz="1800" dirty="0"/>
          </a:p>
        </p:txBody>
      </p:sp>
      <p:sp>
        <p:nvSpPr>
          <p:cNvPr id="6" name="TextBox 5">
            <a:extLst>
              <a:ext uri="{FF2B5EF4-FFF2-40B4-BE49-F238E27FC236}">
                <a16:creationId xmlns:a16="http://schemas.microsoft.com/office/drawing/2014/main" id="{C0D85C39-6B1B-B34E-BBDC-6278C9A39B58}"/>
              </a:ext>
            </a:extLst>
          </p:cNvPr>
          <p:cNvSpPr txBox="1"/>
          <p:nvPr/>
        </p:nvSpPr>
        <p:spPr>
          <a:xfrm>
            <a:off x="202615" y="3865513"/>
            <a:ext cx="3162039" cy="923330"/>
          </a:xfrm>
          <a:prstGeom prst="rect">
            <a:avLst/>
          </a:prstGeom>
          <a:noFill/>
        </p:spPr>
        <p:txBody>
          <a:bodyPr wrap="square" rtlCol="0">
            <a:spAutoFit/>
          </a:bodyPr>
          <a:lstStyle/>
          <a:p>
            <a:r>
              <a:rPr lang="en-US" b="1" dirty="0"/>
              <a:t>Figure. Forest loss during</a:t>
            </a:r>
          </a:p>
          <a:p>
            <a:r>
              <a:rPr lang="en-US" b="1" dirty="0"/>
              <a:t>2000–2017 according to the global forest change dataset.</a:t>
            </a:r>
          </a:p>
        </p:txBody>
      </p:sp>
      <p:pic>
        <p:nvPicPr>
          <p:cNvPr id="12" name="Picture 11">
            <a:extLst>
              <a:ext uri="{FF2B5EF4-FFF2-40B4-BE49-F238E27FC236}">
                <a16:creationId xmlns:a16="http://schemas.microsoft.com/office/drawing/2014/main" id="{F9779CF3-A3CB-4045-97FF-FB6B84517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913" y="6310979"/>
            <a:ext cx="829401" cy="483347"/>
          </a:xfrm>
          <a:prstGeom prst="rect">
            <a:avLst/>
          </a:prstGeom>
        </p:spPr>
      </p:pic>
      <p:pic>
        <p:nvPicPr>
          <p:cNvPr id="2" name="Picture 1">
            <a:extLst>
              <a:ext uri="{FF2B5EF4-FFF2-40B4-BE49-F238E27FC236}">
                <a16:creationId xmlns:a16="http://schemas.microsoft.com/office/drawing/2014/main" id="{7F3AEC41-34B2-A14D-8796-1C799238A293}"/>
              </a:ext>
            </a:extLst>
          </p:cNvPr>
          <p:cNvPicPr>
            <a:picLocks noChangeAspect="1"/>
          </p:cNvPicPr>
          <p:nvPr/>
        </p:nvPicPr>
        <p:blipFill>
          <a:blip r:embed="rId4"/>
          <a:stretch>
            <a:fillRect/>
          </a:stretch>
        </p:blipFill>
        <p:spPr>
          <a:xfrm>
            <a:off x="202615" y="944995"/>
            <a:ext cx="2977996" cy="2811842"/>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rizonal Img_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1943</TotalTime>
  <Words>192</Words>
  <Application>Microsoft Macintosh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vt:i4>
      </vt:variant>
    </vt:vector>
  </HeadingPairs>
  <TitlesOfParts>
    <vt:vector size="6" baseType="lpstr">
      <vt:lpstr>Arial</vt:lpstr>
      <vt:lpstr>Calibri</vt:lpstr>
      <vt:lpstr>Other EESA Highlights (not DOE-SC)</vt:lpstr>
      <vt:lpstr>DOE-SC EESA Highlights</vt:lpstr>
      <vt:lpstr>Horizonal Img_DOE-SC EESA Highlights</vt:lpstr>
      <vt:lpstr>Climate Regime Shift and Forest Loss Amplify Fire in Amazonian Forests</vt:lpstr>
    </vt:vector>
  </TitlesOfParts>
  <Company>LBNL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William Riley</cp:lastModifiedBy>
  <cp:revision>94</cp:revision>
  <dcterms:created xsi:type="dcterms:W3CDTF">2016-02-10T19:06:12Z</dcterms:created>
  <dcterms:modified xsi:type="dcterms:W3CDTF">2020-08-13T16:12:33Z</dcterms:modified>
</cp:coreProperties>
</file>