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  <p:sldMasterId id="2147483688" r:id="rId2"/>
    <p:sldMasterId id="2147483691" r:id="rId3"/>
  </p:sldMasterIdLst>
  <p:notesMasterIdLst>
    <p:notesMasterId r:id="rId5"/>
  </p:notesMasterIdLst>
  <p:handoutMasterIdLst>
    <p:handoutMasterId r:id="rId6"/>
  </p:handoutMasterIdLst>
  <p:sldIdLst>
    <p:sldId id="262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E25"/>
    <a:srgbClr val="1C75BC"/>
    <a:srgbClr val="88AC2E"/>
    <a:srgbClr val="008000"/>
    <a:srgbClr val="106636"/>
    <a:srgbClr val="276258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74" autoAdjust="0"/>
    <p:restoredTop sz="94730" autoAdjust="0"/>
  </p:normalViewPr>
  <p:slideViewPr>
    <p:cSldViewPr snapToGrid="0" snapToObjects="1">
      <p:cViewPr varScale="1">
        <p:scale>
          <a:sx n="135" d="100"/>
          <a:sy n="135" d="100"/>
        </p:scale>
        <p:origin x="960" y="176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5" d="100"/>
          <a:sy n="65" d="100"/>
        </p:scale>
        <p:origin x="-154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BC703-3CBD-6E4D-BA71-3FD9FD935D5C}" type="datetimeFigureOut">
              <a:rPr lang="en-US" smtClean="0"/>
              <a:t>2/19/20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10744-5CF2-5543-BF83-A5596142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717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8C03B-BDB1-094E-85E4-DB3D905A6DF3}" type="datetimeFigureOut">
              <a:rPr lang="en-US" smtClean="0"/>
              <a:t>2/19/20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1C719-3C4F-EB4F-89FE-A3D057C59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658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1C719-3C4F-EB4F-89FE-A3D057C59A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93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(EES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9144000" cy="708660"/>
          </a:xfrm>
          <a:prstGeom prst="rect">
            <a:avLst/>
          </a:prstGeom>
          <a:solidFill>
            <a:srgbClr val="1C75BC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chemeClr val="accent4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</a:t>
            </a:r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</p:txBody>
      </p:sp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  <p:sp>
        <p:nvSpPr>
          <p:cNvPr id="15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347345" y="6330633"/>
            <a:ext cx="2883535" cy="439737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 logo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734513"/>
            <a:ext cx="9144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0" y="6242253"/>
            <a:ext cx="9144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78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(EESA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 userDrawn="1"/>
        </p:nvSpPr>
        <p:spPr>
          <a:xfrm>
            <a:off x="0" y="330200"/>
            <a:ext cx="9140825" cy="238125"/>
          </a:xfrm>
          <a:prstGeom prst="wave">
            <a:avLst/>
          </a:prstGeom>
          <a:solidFill>
            <a:schemeClr val="accent6">
              <a:lumMod val="75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Wave 3"/>
          <p:cNvSpPr/>
          <p:nvPr userDrawn="1"/>
        </p:nvSpPr>
        <p:spPr>
          <a:xfrm>
            <a:off x="3175" y="311150"/>
            <a:ext cx="9140825" cy="219075"/>
          </a:xfrm>
          <a:prstGeom prst="wave">
            <a:avLst/>
          </a:prstGeom>
          <a:gradFill>
            <a:gsLst>
              <a:gs pos="0">
                <a:srgbClr val="FFCC66"/>
              </a:gs>
              <a:gs pos="100000">
                <a:srgbClr val="FFF495"/>
              </a:gs>
            </a:gsLst>
            <a:lin ang="600000" scaled="0"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Wave 4"/>
          <p:cNvSpPr/>
          <p:nvPr userDrawn="1"/>
        </p:nvSpPr>
        <p:spPr>
          <a:xfrm>
            <a:off x="0" y="263525"/>
            <a:ext cx="9140825" cy="233363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Wave 5"/>
          <p:cNvSpPr/>
          <p:nvPr userDrawn="1"/>
        </p:nvSpPr>
        <p:spPr>
          <a:xfrm>
            <a:off x="0" y="65088"/>
            <a:ext cx="9144000" cy="361950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048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3688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Wave 7"/>
          <p:cNvSpPr/>
          <p:nvPr userDrawn="1"/>
        </p:nvSpPr>
        <p:spPr>
          <a:xfrm>
            <a:off x="-3175" y="557213"/>
            <a:ext cx="9147175" cy="233362"/>
          </a:xfrm>
          <a:prstGeom prst="wave">
            <a:avLst/>
          </a:prstGeom>
          <a:solidFill>
            <a:srgbClr val="6BA42C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9144000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chemeClr val="accent4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</a:t>
            </a:r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1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</p:txBody>
      </p:sp>
      <p:pic>
        <p:nvPicPr>
          <p:cNvPr id="18" name="Picture 17" descr="EES_Logo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19" name="Picture 18" descr="Berkeley_Lab_Logo_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20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  <p:sp>
        <p:nvSpPr>
          <p:cNvPr id="21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347345" y="6330633"/>
            <a:ext cx="2883535" cy="439737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 logo here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0" y="734513"/>
            <a:ext cx="9144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0" y="6242253"/>
            <a:ext cx="9144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33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-SC generic (BER or BE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</p:spTree>
    <p:extLst>
      <p:ext uri="{BB962C8B-B14F-4D97-AF65-F5344CB8AC3E}">
        <p14:creationId xmlns:p14="http://schemas.microsoft.com/office/powerpoint/2010/main" val="3403733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shed Function SF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pic>
        <p:nvPicPr>
          <p:cNvPr id="15" name="Picture 14" descr="ERSP_2010(SBR)-logo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679" y="6294120"/>
            <a:ext cx="548640" cy="536473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0576" y="6293639"/>
            <a:ext cx="548640" cy="52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4288" y="5308600"/>
            <a:ext cx="3373437" cy="246063"/>
          </a:xfrm>
          <a:prstGeom prst="rect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pPr lvl="0"/>
            <a:r>
              <a:rPr lang="en-US" dirty="0"/>
              <a:t>Data available at (DOI):</a:t>
            </a:r>
          </a:p>
        </p:txBody>
      </p:sp>
    </p:spTree>
    <p:extLst>
      <p:ext uri="{BB962C8B-B14F-4D97-AF65-F5344CB8AC3E}">
        <p14:creationId xmlns:p14="http://schemas.microsoft.com/office/powerpoint/2010/main" val="4887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-SC generic (BER or BE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4572000" y="762798"/>
            <a:ext cx="4532604" cy="2652919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</a:t>
            </a:r>
          </a:p>
          <a:p>
            <a:pPr lvl="0"/>
            <a:r>
              <a:rPr lang="en-US" dirty="0"/>
              <a:t>- Visually compelling figure(s) to explain the research</a:t>
            </a:r>
          </a:p>
          <a:p>
            <a:pPr lvl="0"/>
            <a:r>
              <a:rPr lang="en-US" dirty="0"/>
              <a:t>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366486" y="5764793"/>
            <a:ext cx="8392886" cy="4774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0" y="1059206"/>
            <a:ext cx="4627515" cy="2356511"/>
          </a:xfrm>
          <a:prstGeom prst="rect">
            <a:avLst/>
          </a:prstGeom>
        </p:spPr>
        <p:txBody>
          <a:bodyPr/>
          <a:lstStyle>
            <a:lvl1pPr marL="228600" algn="just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0" y="3730751"/>
            <a:ext cx="4627515" cy="2034041"/>
          </a:xfrm>
          <a:prstGeom prst="rect">
            <a:avLst/>
          </a:prstGeom>
        </p:spPr>
        <p:txBody>
          <a:bodyPr/>
          <a:lstStyle>
            <a:lvl1pPr marL="228600" algn="just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4572000" y="3730752"/>
            <a:ext cx="462751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just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</p:spTree>
    <p:extLst>
      <p:ext uri="{BB962C8B-B14F-4D97-AF65-F5344CB8AC3E}">
        <p14:creationId xmlns:p14="http://schemas.microsoft.com/office/powerpoint/2010/main" val="254255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shed Function SF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pic>
        <p:nvPicPr>
          <p:cNvPr id="15" name="Picture 14" descr="ERSP_2010(SBR)-logo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679" y="6294120"/>
            <a:ext cx="548640" cy="536473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0576" y="6293639"/>
            <a:ext cx="548640" cy="52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4572000" y="762798"/>
            <a:ext cx="4532604" cy="2652919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</a:t>
            </a:r>
          </a:p>
          <a:p>
            <a:pPr lvl="0"/>
            <a:r>
              <a:rPr lang="en-US" dirty="0"/>
              <a:t>- Visually compelling figure(s) to explain the research</a:t>
            </a:r>
          </a:p>
          <a:p>
            <a:pPr lvl="0"/>
            <a:r>
              <a:rPr lang="en-US" dirty="0"/>
              <a:t>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22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366486" y="5764793"/>
            <a:ext cx="8392886" cy="4774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23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0" y="1059206"/>
            <a:ext cx="4627515" cy="2356511"/>
          </a:xfrm>
          <a:prstGeom prst="rect">
            <a:avLst/>
          </a:prstGeom>
        </p:spPr>
        <p:txBody>
          <a:bodyPr/>
          <a:lstStyle>
            <a:lvl1pPr marL="228600" algn="just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0" y="3730751"/>
            <a:ext cx="4627515" cy="2034041"/>
          </a:xfrm>
          <a:prstGeom prst="rect">
            <a:avLst/>
          </a:prstGeom>
        </p:spPr>
        <p:txBody>
          <a:bodyPr/>
          <a:lstStyle>
            <a:lvl1pPr marL="228600" algn="just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25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4572000" y="3730752"/>
            <a:ext cx="462751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just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3662319" y="6260098"/>
            <a:ext cx="2298257" cy="557595"/>
          </a:xfrm>
          <a:prstGeom prst="rect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pPr lvl="0"/>
            <a:r>
              <a:rPr lang="en-US" dirty="0"/>
              <a:t>Data available at (DOI):</a:t>
            </a:r>
          </a:p>
        </p:txBody>
      </p:sp>
    </p:spTree>
    <p:extLst>
      <p:ext uri="{BB962C8B-B14F-4D97-AF65-F5344CB8AC3E}">
        <p14:creationId xmlns:p14="http://schemas.microsoft.com/office/powerpoint/2010/main" val="3724630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1"/>
          <p:cNvSpPr txBox="1">
            <a:spLocks/>
          </p:cNvSpPr>
          <p:nvPr userDrawn="1"/>
        </p:nvSpPr>
        <p:spPr>
          <a:xfrm>
            <a:off x="3387840" y="3906839"/>
            <a:ext cx="5786275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E86E2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Research Details</a:t>
            </a:r>
          </a:p>
        </p:txBody>
      </p:sp>
      <p:sp>
        <p:nvSpPr>
          <p:cNvPr id="6" name="Text Placeholder 21"/>
          <p:cNvSpPr txBox="1">
            <a:spLocks/>
          </p:cNvSpPr>
          <p:nvPr userDrawn="1"/>
        </p:nvSpPr>
        <p:spPr>
          <a:xfrm>
            <a:off x="3387840" y="2337119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E86E2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Significance and Impact</a:t>
            </a:r>
          </a:p>
        </p:txBody>
      </p:sp>
      <p:sp>
        <p:nvSpPr>
          <p:cNvPr id="7" name="Text Placeholder 21"/>
          <p:cNvSpPr txBox="1">
            <a:spLocks/>
          </p:cNvSpPr>
          <p:nvPr userDrawn="1"/>
        </p:nvSpPr>
        <p:spPr>
          <a:xfrm>
            <a:off x="3387840" y="782639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E86E2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Scientific Achievement</a:t>
            </a:r>
          </a:p>
        </p:txBody>
      </p:sp>
    </p:spTree>
    <p:extLst>
      <p:ext uri="{BB962C8B-B14F-4D97-AF65-F5344CB8AC3E}">
        <p14:creationId xmlns:p14="http://schemas.microsoft.com/office/powerpoint/2010/main" val="184063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1"/>
          <p:cNvSpPr txBox="1">
            <a:spLocks/>
          </p:cNvSpPr>
          <p:nvPr userDrawn="1"/>
        </p:nvSpPr>
        <p:spPr>
          <a:xfrm>
            <a:off x="3387840" y="3906839"/>
            <a:ext cx="5786275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Research Details</a:t>
            </a:r>
          </a:p>
        </p:txBody>
      </p:sp>
      <p:sp>
        <p:nvSpPr>
          <p:cNvPr id="3" name="Text Placeholder 21"/>
          <p:cNvSpPr txBox="1">
            <a:spLocks/>
          </p:cNvSpPr>
          <p:nvPr userDrawn="1"/>
        </p:nvSpPr>
        <p:spPr>
          <a:xfrm>
            <a:off x="3387840" y="2337119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/>
              <a:t>Significance and Impact</a:t>
            </a:r>
            <a:endParaRPr lang="en-US" dirty="0"/>
          </a:p>
        </p:txBody>
      </p:sp>
      <p:sp>
        <p:nvSpPr>
          <p:cNvPr id="4" name="Text Placeholder 21"/>
          <p:cNvSpPr txBox="1">
            <a:spLocks/>
          </p:cNvSpPr>
          <p:nvPr userDrawn="1"/>
        </p:nvSpPr>
        <p:spPr>
          <a:xfrm>
            <a:off x="3387840" y="782639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/>
              <a:t>Scientific Achievement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81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1"/>
          <p:cNvSpPr txBox="1">
            <a:spLocks/>
          </p:cNvSpPr>
          <p:nvPr userDrawn="1"/>
        </p:nvSpPr>
        <p:spPr>
          <a:xfrm>
            <a:off x="4572000" y="3429000"/>
            <a:ext cx="4627515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Research Details</a:t>
            </a:r>
          </a:p>
        </p:txBody>
      </p:sp>
      <p:sp>
        <p:nvSpPr>
          <p:cNvPr id="6" name="Text Placeholder 21"/>
          <p:cNvSpPr txBox="1">
            <a:spLocks/>
          </p:cNvSpPr>
          <p:nvPr userDrawn="1"/>
        </p:nvSpPr>
        <p:spPr>
          <a:xfrm>
            <a:off x="0" y="3429000"/>
            <a:ext cx="462751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Significance and Impact</a:t>
            </a:r>
          </a:p>
        </p:txBody>
      </p:sp>
      <p:sp>
        <p:nvSpPr>
          <p:cNvPr id="7" name="Text Placeholder 21"/>
          <p:cNvSpPr txBox="1">
            <a:spLocks/>
          </p:cNvSpPr>
          <p:nvPr userDrawn="1"/>
        </p:nvSpPr>
        <p:spPr>
          <a:xfrm>
            <a:off x="0" y="762797"/>
            <a:ext cx="462751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Scientific Achievement</a:t>
            </a:r>
          </a:p>
        </p:txBody>
      </p:sp>
    </p:spTree>
    <p:extLst>
      <p:ext uri="{BB962C8B-B14F-4D97-AF65-F5344CB8AC3E}">
        <p14:creationId xmlns:p14="http://schemas.microsoft.com/office/powerpoint/2010/main" val="84658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Earlier Leaf-Out Warms Air in the North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12374" y="5436739"/>
            <a:ext cx="3352280" cy="688293"/>
          </a:xfrm>
        </p:spPr>
        <p:txBody>
          <a:bodyPr/>
          <a:lstStyle/>
          <a:p>
            <a:pPr>
              <a:lnSpc>
                <a:spcPts val="1300"/>
              </a:lnSpc>
            </a:pPr>
            <a:r>
              <a:rPr lang="en-US" sz="1200" b="1" dirty="0"/>
              <a:t>Xu, X., Riley, W. J., Koven, C. D., Jia, G., Zhang, X. (2020). Earlier leaf-out warms air in the north. Nature Climate Change, doi:10.1038/s41558-020-0713-4.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The timing of leaf growth in the spring is sensitive to climate, and has shifted earlier in recent decades. Climate model experiments show that earlier spring </a:t>
            </a:r>
            <a:r>
              <a:rPr lang="en-US" dirty="0" err="1"/>
              <a:t>greenup</a:t>
            </a:r>
            <a:r>
              <a:rPr lang="en-US" dirty="0"/>
              <a:t> can affect atmospheric circulation and radiative balance, and thereby further warm the climate.</a:t>
            </a:r>
          </a:p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We found that the extra warming due to increased water vapor and clouds in the atmosphere, which results from earlier leaf-out, is sufficiently large that it can amplify climate change.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5"/>
          </p:nvPr>
        </p:nvSpPr>
        <p:spPr/>
        <p:txBody>
          <a:bodyPr>
            <a:normAutofit lnSpcReduction="10000"/>
          </a:bodyPr>
          <a:lstStyle/>
          <a:p>
            <a:r>
              <a:rPr lang="en-US" sz="1600" dirty="0"/>
              <a:t>Warming due to atmospheric water vapor larger than the direct surface energy balance effects of earlier leaf </a:t>
            </a:r>
            <a:r>
              <a:rPr lang="en-US" sz="1600" dirty="0" err="1"/>
              <a:t>greenup</a:t>
            </a:r>
            <a:endParaRPr lang="en-US" sz="1600" dirty="0"/>
          </a:p>
          <a:p>
            <a:r>
              <a:rPr lang="en-US" sz="1600" dirty="0"/>
              <a:t>Spring leaf phenology has been observed to shift, and its representation in climate models is not well constrained.</a:t>
            </a:r>
          </a:p>
          <a:p>
            <a:r>
              <a:rPr lang="en-US" sz="1600" dirty="0"/>
              <a:t>Because the warming that results from these phenological shifts is large, our results emphasize the importance of better representing phenology in climate models.</a:t>
            </a:r>
          </a:p>
        </p:txBody>
      </p:sp>
      <p:pic>
        <p:nvPicPr>
          <p:cNvPr id="16" name="Content Placeholder 2">
            <a:extLst>
              <a:ext uri="{FF2B5EF4-FFF2-40B4-BE49-F238E27FC236}">
                <a16:creationId xmlns:a16="http://schemas.microsoft.com/office/drawing/2014/main" id="{46A083D1-8D87-8C41-8034-569156F5C9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419"/>
          <a:stretch/>
        </p:blipFill>
        <p:spPr>
          <a:xfrm>
            <a:off x="366486" y="962768"/>
            <a:ext cx="2644059" cy="30669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D85C39-6B1B-B34E-BBDC-6278C9A39B58}"/>
              </a:ext>
            </a:extLst>
          </p:cNvPr>
          <p:cNvSpPr txBox="1"/>
          <p:nvPr/>
        </p:nvSpPr>
        <p:spPr>
          <a:xfrm>
            <a:off x="202615" y="4029693"/>
            <a:ext cx="3162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Figure. Temperature response to imposed 12-day earlier spring leaf out throughout the northern hemisphere.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779CF3-A3CB-4045-97FF-FB6B84517E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13" y="6310979"/>
            <a:ext cx="829401" cy="48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65413"/>
      </p:ext>
    </p:extLst>
  </p:cSld>
  <p:clrMapOvr>
    <a:masterClrMapping/>
  </p:clrMapOvr>
</p:sld>
</file>

<file path=ppt/theme/theme1.xml><?xml version="1.0" encoding="utf-8"?>
<a:theme xmlns:a="http://schemas.openxmlformats.org/drawingml/2006/main" name="Other EESA Highlights (not DOE-SC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E-SC EESA Highligh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orizonal Img_DOE-SC EESA Highligh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1882</TotalTime>
  <Words>209</Words>
  <Application>Microsoft Macintosh PowerPoint</Application>
  <PresentationFormat>On-screen Show (4:3)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Other EESA Highlights (not DOE-SC)</vt:lpstr>
      <vt:lpstr>DOE-SC EESA Highlights</vt:lpstr>
      <vt:lpstr>Horizonal Img_DOE-SC EESA Highlights</vt:lpstr>
      <vt:lpstr>Earlier Leaf-Out Warms Air in the North</vt:lpstr>
    </vt:vector>
  </TitlesOfParts>
  <Company>LBNL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Maryann Villavert</dc:creator>
  <cp:lastModifiedBy>Microsoft Office User</cp:lastModifiedBy>
  <cp:revision>92</cp:revision>
  <dcterms:created xsi:type="dcterms:W3CDTF">2016-02-10T19:06:12Z</dcterms:created>
  <dcterms:modified xsi:type="dcterms:W3CDTF">2020-02-20T05:01:33Z</dcterms:modified>
</cp:coreProperties>
</file>