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523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F7B215-E6D9-4FC9-B06E-A88B16FB02FE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F45AF-59A8-4D05-B877-A9D047A15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8996F9E-F5ED-E345-9C74-CB29A87D9F18}" type="slidenum">
              <a:rPr 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z="1000" smtClean="0"/>
              <a:t>http://www.pnnl.gov/science/highlights/highlights.asp?division=749</a:t>
            </a: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989052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252255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81FC266F-AE75-A84E-B665-DB3E4DD48D13}" type="datetimeFigureOut">
              <a:rPr lang="en-US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A3FC05D-CAEA-B44F-886E-CC2AB351CA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23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400" y="10322"/>
            <a:ext cx="8839200" cy="108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/>
              <a:t>Exploring the Effects of a </a:t>
            </a:r>
            <a:r>
              <a:rPr lang="en-US" sz="2800" b="1" dirty="0" err="1"/>
              <a:t>Nonhydrostatic</a:t>
            </a:r>
            <a:r>
              <a:rPr lang="en-US" sz="2800" b="1" dirty="0"/>
              <a:t> Dynamical Core in </a:t>
            </a:r>
            <a:r>
              <a:rPr lang="en-US" sz="2800" b="1" dirty="0" smtClean="0"/>
              <a:t>High-Resolution </a:t>
            </a:r>
            <a:r>
              <a:rPr lang="en-US" sz="2800" b="1" dirty="0" err="1"/>
              <a:t>Aquaplanet</a:t>
            </a:r>
            <a:r>
              <a:rPr lang="en-US" sz="2800" b="1" dirty="0"/>
              <a:t> Simulations 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65156" y="6014581"/>
            <a:ext cx="4201632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1000" dirty="0" smtClean="0"/>
              <a:t>Yang Q, LR </a:t>
            </a:r>
            <a:r>
              <a:rPr lang="en-US" sz="1000" dirty="0"/>
              <a:t>Leung, </a:t>
            </a:r>
            <a:r>
              <a:rPr lang="en-US" sz="1000" dirty="0" smtClean="0"/>
              <a:t>J </a:t>
            </a:r>
            <a:r>
              <a:rPr lang="en-US" sz="1000" dirty="0"/>
              <a:t>Lu, </a:t>
            </a:r>
            <a:r>
              <a:rPr lang="en-US" sz="1000" dirty="0" smtClean="0"/>
              <a:t>Y-L Lin</a:t>
            </a:r>
            <a:r>
              <a:rPr lang="en-US" sz="1000" dirty="0"/>
              <a:t>, </a:t>
            </a:r>
            <a:r>
              <a:rPr lang="en-US" sz="1000" dirty="0" smtClean="0"/>
              <a:t>S </a:t>
            </a:r>
            <a:r>
              <a:rPr lang="en-US" sz="1000" dirty="0" err="1"/>
              <a:t>Hagos</a:t>
            </a:r>
            <a:r>
              <a:rPr lang="en-US" sz="1000" dirty="0"/>
              <a:t>, </a:t>
            </a:r>
            <a:r>
              <a:rPr lang="en-US" sz="1000" dirty="0" smtClean="0"/>
              <a:t>K Sakaguchi</a:t>
            </a:r>
            <a:r>
              <a:rPr lang="en-US" sz="1000" dirty="0"/>
              <a:t>, and </a:t>
            </a:r>
            <a:r>
              <a:rPr lang="en-US" sz="1000" dirty="0" smtClean="0"/>
              <a:t>Y Gao</a:t>
            </a:r>
            <a:r>
              <a:rPr lang="en-US" sz="1000" dirty="0"/>
              <a:t>. 2017. </a:t>
            </a:r>
            <a:r>
              <a:rPr lang="en-US" sz="1000" dirty="0" smtClean="0"/>
              <a:t>“</a:t>
            </a:r>
            <a:r>
              <a:rPr lang="en-US" sz="1000" dirty="0"/>
              <a:t>Exploring the Effects of a </a:t>
            </a:r>
            <a:r>
              <a:rPr lang="en-US" sz="1000" dirty="0" err="1"/>
              <a:t>Nonhydrostatic</a:t>
            </a:r>
            <a:r>
              <a:rPr lang="en-US" sz="1000" dirty="0"/>
              <a:t> Dynamical Core in </a:t>
            </a:r>
            <a:r>
              <a:rPr lang="en-US" sz="1000" dirty="0" smtClean="0"/>
              <a:t>High-Resolution </a:t>
            </a:r>
            <a:r>
              <a:rPr lang="en-US" sz="1000" dirty="0" err="1"/>
              <a:t>Aquaplanet</a:t>
            </a:r>
            <a:r>
              <a:rPr lang="en-US" sz="1000" dirty="0"/>
              <a:t> </a:t>
            </a:r>
            <a:r>
              <a:rPr lang="en-US" sz="1000" dirty="0" smtClean="0"/>
              <a:t>Simulations.” </a:t>
            </a:r>
            <a:r>
              <a:rPr lang="en-US" sz="1000" i="1" dirty="0" smtClean="0"/>
              <a:t>Journal of Geophysical Research: Atmospheres</a:t>
            </a:r>
            <a:r>
              <a:rPr lang="en-US" sz="1000" dirty="0" smtClean="0"/>
              <a:t>, accepted</a:t>
            </a:r>
            <a:r>
              <a:rPr lang="en-US" sz="1000" i="1" dirty="0" smtClean="0"/>
              <a:t>. </a:t>
            </a:r>
            <a:r>
              <a:rPr lang="en-US" sz="1000" dirty="0" smtClean="0"/>
              <a:t>DOI: </a:t>
            </a:r>
            <a:r>
              <a:rPr lang="en-US" sz="1000" dirty="0"/>
              <a:t>10.1002/2016JD025287</a:t>
            </a:r>
            <a:r>
              <a:rPr lang="en-US" sz="1000" i="1" dirty="0" smtClean="0"/>
              <a:t> </a:t>
            </a:r>
            <a:endParaRPr lang="en-US" sz="1000" i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4276060" y="4431338"/>
            <a:ext cx="48768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1313" indent="-287338" algn="ctr">
              <a:spcBef>
                <a:spcPct val="15000"/>
              </a:spcBef>
              <a:tabLst>
                <a:tab pos="338138" algn="l"/>
              </a:tabLst>
            </a:pPr>
            <a:r>
              <a:rPr lang="en-US" b="1" dirty="0">
                <a:solidFill>
                  <a:srgbClr val="000000"/>
                </a:solidFill>
              </a:rPr>
              <a:t>Impact</a:t>
            </a:r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 smtClean="0"/>
              <a:t>This study found that moist processes intensify the differences between simulations using hydrostatic and </a:t>
            </a:r>
            <a:r>
              <a:rPr lang="en-US" sz="1600" dirty="0" err="1" smtClean="0"/>
              <a:t>nonhydrostatic</a:t>
            </a:r>
            <a:r>
              <a:rPr lang="en-US" sz="1600" dirty="0" smtClean="0"/>
              <a:t> dynamical cores</a:t>
            </a:r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 smtClean="0"/>
              <a:t>The findings show a need to more systematically compare </a:t>
            </a:r>
            <a:r>
              <a:rPr lang="en-US" sz="1600" dirty="0"/>
              <a:t>simulations with hydrostatic and </a:t>
            </a:r>
            <a:r>
              <a:rPr lang="en-US" sz="1600" dirty="0" err="1"/>
              <a:t>nonhydrostatic</a:t>
            </a:r>
            <a:r>
              <a:rPr lang="en-US" sz="1600" dirty="0"/>
              <a:t> </a:t>
            </a:r>
            <a:r>
              <a:rPr lang="en-US" sz="1600" dirty="0" smtClean="0"/>
              <a:t>dynamical cores </a:t>
            </a:r>
            <a:r>
              <a:rPr lang="en-US" sz="1600" dirty="0"/>
              <a:t>in climate models at </a:t>
            </a:r>
            <a:r>
              <a:rPr lang="en-US" sz="1600" dirty="0" smtClean="0"/>
              <a:t>resolutions </a:t>
            </a:r>
            <a:r>
              <a:rPr lang="en-US" sz="1600" dirty="0"/>
              <a:t>between 12 km and 36 km </a:t>
            </a:r>
            <a:r>
              <a:rPr lang="en-US" sz="1600" dirty="0" smtClean="0"/>
              <a:t>in </a:t>
            </a:r>
            <a:r>
              <a:rPr lang="en-US" sz="1600" dirty="0"/>
              <a:t>realistic </a:t>
            </a:r>
            <a:r>
              <a:rPr lang="en-US" sz="1600" dirty="0" smtClean="0"/>
              <a:t>configurations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76200" y="936588"/>
            <a:ext cx="4199860" cy="5077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E</a:t>
            </a:r>
            <a:r>
              <a:rPr lang="en-US" sz="1600" dirty="0" smtClean="0"/>
              <a:t>xplore the effects of a </a:t>
            </a:r>
            <a:r>
              <a:rPr lang="en-US" sz="1600" dirty="0" err="1" smtClean="0"/>
              <a:t>nonhydrostatic</a:t>
            </a:r>
            <a:r>
              <a:rPr lang="en-US" sz="1600" dirty="0" smtClean="0"/>
              <a:t> (accounting for water movement) dynamical core in high-resolution climate simulations in an idealized aquaplanet </a:t>
            </a:r>
            <a:r>
              <a:rPr lang="en-US" sz="1600" smtClean="0"/>
              <a:t>(all-water </a:t>
            </a:r>
            <a:r>
              <a:rPr lang="en-US" sz="1600" dirty="0" smtClean="0"/>
              <a:t>world)</a:t>
            </a:r>
          </a:p>
          <a:p>
            <a:pPr algn="ctr">
              <a:spcBef>
                <a:spcPct val="15000"/>
              </a:spcBef>
              <a:defRPr/>
            </a:pPr>
            <a:r>
              <a:rPr lang="en-US" b="1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Approach</a:t>
            </a:r>
            <a:endParaRPr lang="en-US" b="1" dirty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cs typeface="Arial" pitchFamily="34" charset="0"/>
              </a:rPr>
              <a:t>Perform regional forecasting model (WRF) simulations with a hydrostatic (water at rest) and a </a:t>
            </a:r>
            <a:r>
              <a:rPr lang="en-US" sz="1600" dirty="0" err="1" smtClean="0">
                <a:latin typeface="Calibri" pitchFamily="34" charset="0"/>
                <a:cs typeface="Arial" pitchFamily="34" charset="0"/>
              </a:rPr>
              <a:t>nonhydrostatic</a:t>
            </a:r>
            <a:r>
              <a:rPr lang="en-US" sz="1600" dirty="0" smtClean="0">
                <a:latin typeface="Calibri" pitchFamily="34" charset="0"/>
                <a:cs typeface="Arial" pitchFamily="34" charset="0"/>
              </a:rPr>
              <a:t> dynamical core in an aquaplanet</a:t>
            </a:r>
            <a:r>
              <a:rPr lang="en-US" sz="1600" dirty="0">
                <a:latin typeface="Calibri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Calibri" pitchFamily="34" charset="0"/>
                <a:cs typeface="Arial" pitchFamily="34" charset="0"/>
              </a:rPr>
              <a:t>with and without a idealized land mountain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Perform simulations at resolutions of 4 km, 12 km, and 36 km to determine the differences between the hydrostatic and </a:t>
            </a:r>
            <a:r>
              <a:rPr lang="en-US" sz="1600" dirty="0" err="1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nonhydrostatic</a:t>
            </a:r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 simulations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Analyze the simulations over the tropics and subtropics, and evaluate the differences in moist processes between the hydrostatic and </a:t>
            </a:r>
            <a:r>
              <a:rPr lang="en-US" sz="1600" dirty="0" err="1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nonhydrostatic</a:t>
            </a:r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 simulations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6788" y="993492"/>
            <a:ext cx="4677624" cy="3118416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4354032" y="2166044"/>
            <a:ext cx="3338272" cy="2318874"/>
            <a:chOff x="4354032" y="2166044"/>
            <a:chExt cx="3338272" cy="2318874"/>
          </a:xfrm>
        </p:grpSpPr>
        <p:sp>
          <p:nvSpPr>
            <p:cNvPr id="3078" name="TextBox 9"/>
            <p:cNvSpPr txBox="1">
              <a:spLocks noChangeArrowheads="1"/>
            </p:cNvSpPr>
            <p:nvPr/>
          </p:nvSpPr>
          <p:spPr bwMode="auto">
            <a:xfrm>
              <a:off x="4354032" y="3099923"/>
              <a:ext cx="3338272" cy="1384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r>
                <a:rPr lang="en-US" sz="1200" b="1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dynamical cores and with and </a:t>
              </a:r>
              <a:r>
                <a:rPr lang="en-US" sz="1200" b="1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sz="1200" b="1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1200" b="1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without </a:t>
              </a:r>
              <a:r>
                <a:rPr lang="en-US" sz="1200" b="1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moist processes over a </a:t>
              </a:r>
              <a:r>
                <a:rPr lang="en-US" sz="1200" b="1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sz="1200" b="1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1200" b="1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mountain in the tropics. Large </a:t>
              </a:r>
              <a:br>
                <a:rPr lang="en-US" sz="1200" b="1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1200" b="1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differences are found between the H </a:t>
              </a:r>
              <a:br>
                <a:rPr lang="en-US" sz="1200" b="1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1200" b="1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and NH simulations and with and without moist processes, showing that such processes intensify H and NH differences. </a:t>
              </a:r>
              <a:endParaRPr lang="en-US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354033" y="2166044"/>
              <a:ext cx="1676400" cy="13286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Comparison of precipitation simulated with </a:t>
              </a:r>
              <a:r>
                <a:rPr lang="en-US" sz="1200" b="1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hydrostatic (H) and </a:t>
              </a:r>
              <a:r>
                <a:rPr lang="en-US" sz="1200" b="1" dirty="0" err="1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nonhydrostatic</a:t>
              </a:r>
              <a:r>
                <a:rPr lang="en-US" sz="1200" b="1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(NH)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22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Yang-Leung-Aquaplanet-JGR-March2017f</Presentation>
    <Funding xmlns="98b00cf3-a6ce-40de-8923-f140beb786e9">RGCM</Funding>
  </documentManagement>
</p:properties>
</file>

<file path=customXml/itemProps1.xml><?xml version="1.0" encoding="utf-8"?>
<ds:datastoreItem xmlns:ds="http://schemas.openxmlformats.org/officeDocument/2006/customXml" ds:itemID="{1EBB598A-E236-47B3-8100-F65F96AAA2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C7377D9-7974-434E-8A0B-544659DAC567}">
  <ds:schemaRefs>
    <ds:schemaRef ds:uri="http://purl.org/dc/terms/"/>
    <ds:schemaRef ds:uri="http://purl.org/dc/elements/1.1/"/>
    <ds:schemaRef ds:uri="http://schemas.microsoft.com/sharepoint/v3"/>
    <ds:schemaRef ds:uri="http://schemas.microsoft.com/office/2006/documentManagement/types"/>
    <ds:schemaRef ds:uri="98b00cf3-a6ce-40de-8923-f140beb786e9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DOE-Sample-Slide-Highlights-Template.pot</Template>
  <TotalTime>4284</TotalTime>
  <Words>238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Yang-Leung-Aquaplanet-JGR-March2017f</dc:title>
  <dc:creator>JOvink</dc:creator>
  <cp:lastModifiedBy>JOvink</cp:lastModifiedBy>
  <cp:revision>52</cp:revision>
  <cp:lastPrinted>2017-02-14T23:42:19Z</cp:lastPrinted>
  <dcterms:created xsi:type="dcterms:W3CDTF">2013-02-22T17:42:48Z</dcterms:created>
  <dcterms:modified xsi:type="dcterms:W3CDTF">2017-03-21T00:53:28Z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ghlight">
    <vt:lpwstr/>
  </property>
  <property fmtid="{D5CDD505-2E9C-101B-9397-08002B2CF9AE}" pid="3" name="FY">
    <vt:lpwstr/>
  </property>
  <property fmtid="{D5CDD505-2E9C-101B-9397-08002B2CF9AE}" pid="4" name="Funding">
    <vt:lpwstr>RGCM</vt:lpwstr>
  </property>
  <property fmtid="{D5CDD505-2E9C-101B-9397-08002B2CF9AE}" pid="5" name="ContentTypeId">
    <vt:lpwstr>0x010100A22E315B1F3C42B49A0E90D2F9AB5AB100A3ADA40348D53C4EA114B46FA9468BEB</vt:lpwstr>
  </property>
  <property fmtid="{D5CDD505-2E9C-101B-9397-08002B2CF9AE}" pid="6" name="ContentType">
    <vt:lpwstr>Slide</vt:lpwstr>
  </property>
  <property fmtid="{D5CDD505-2E9C-101B-9397-08002B2CF9AE}" pid="7" name="Presentation">
    <vt:lpwstr>Yang-Leung-Aquaplanet-JGR-March2017f</vt:lpwstr>
  </property>
  <property fmtid="{D5CDD505-2E9C-101B-9397-08002B2CF9AE}" pid="8" name="SlideDescription">
    <vt:lpwstr/>
  </property>
</Properties>
</file>