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</p:sldIdLst>
  <p:sldSz cy="5143500" cx="9144000"/>
  <p:notesSz cx="6858000" cy="9144000"/>
  <p:embeddedFontLst>
    <p:embeddedFont>
      <p:font typeface="PT Sans Narrow"/>
      <p:regular r:id="rId6"/>
      <p:bold r:id="rId7"/>
    </p:embeddedFont>
    <p:embeddedFont>
      <p:font typeface="Open Sans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-boldItalic.fntdata"/><Relationship Id="rId10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OpenSans-bold.fntdata"/><Relationship Id="rId5" Type="http://schemas.openxmlformats.org/officeDocument/2006/relationships/slide" Target="slides/slide1.xml"/><Relationship Id="rId6" Type="http://schemas.openxmlformats.org/officeDocument/2006/relationships/font" Target="fonts/PTSansNarrow-regular.fntdata"/><Relationship Id="rId7" Type="http://schemas.openxmlformats.org/officeDocument/2006/relationships/font" Target="fonts/PTSansNarrow-bold.fntdata"/><Relationship Id="rId8" Type="http://schemas.openxmlformats.org/officeDocument/2006/relationships/font" Target="fonts/Open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dc3c8f6e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dc3c8f6e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0" Type="http://schemas.openxmlformats.org/officeDocument/2006/relationships/image" Target="../media/image7.png"/><Relationship Id="rId9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0" Type="http://schemas.openxmlformats.org/officeDocument/2006/relationships/image" Target="../media/image7.png"/><Relationship Id="rId9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0" Type="http://schemas.openxmlformats.org/officeDocument/2006/relationships/image" Target="../media/image7.png"/><Relationship Id="rId9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>
            <a:stCxn id="11" idx="3"/>
          </p:cNvCxnSpPr>
          <p:nvPr/>
        </p:nvCxnSpPr>
        <p:spPr>
          <a:xfrm flipH="1" rot="10800000">
            <a:off x="7558950" y="1881350"/>
            <a:ext cx="1382700" cy="4200"/>
          </a:xfrm>
          <a:prstGeom prst="straightConnector1">
            <a:avLst/>
          </a:prstGeom>
          <a:noFill/>
          <a:ln cap="flat" cmpd="sng" w="76200">
            <a:solidFill>
              <a:srgbClr val="AC94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>
            <a:endCxn id="11" idx="1"/>
          </p:cNvCxnSpPr>
          <p:nvPr/>
        </p:nvCxnSpPr>
        <p:spPr>
          <a:xfrm flipH="1" rot="10800000">
            <a:off x="254250" y="1885550"/>
            <a:ext cx="1374000" cy="6900"/>
          </a:xfrm>
          <a:prstGeom prst="straightConnector1">
            <a:avLst/>
          </a:prstGeom>
          <a:noFill/>
          <a:ln cap="flat" cmpd="sng" w="76200">
            <a:solidFill>
              <a:srgbClr val="AC940B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3" name="Google Shape;13;p2"/>
          <p:cNvGrpSpPr/>
          <p:nvPr/>
        </p:nvGrpSpPr>
        <p:grpSpPr>
          <a:xfrm>
            <a:off x="197688" y="183825"/>
            <a:ext cx="8780663" cy="152400"/>
            <a:chOff x="1346429" y="1011300"/>
            <a:chExt cx="6452100" cy="152400"/>
          </a:xfrm>
        </p:grpSpPr>
        <p:cxnSp>
          <p:nvCxnSpPr>
            <p:cNvPr id="14" name="Google Shape;14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" name="Google Shape;15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6" name="Google Shape;16;p2"/>
          <p:cNvGrpSpPr/>
          <p:nvPr/>
        </p:nvGrpSpPr>
        <p:grpSpPr>
          <a:xfrm>
            <a:off x="211809" y="3969138"/>
            <a:ext cx="8758726" cy="152400"/>
            <a:chOff x="1346435" y="3969088"/>
            <a:chExt cx="6452100" cy="152400"/>
          </a:xfrm>
        </p:grpSpPr>
        <p:cxnSp>
          <p:nvCxnSpPr>
            <p:cNvPr id="17" name="Google Shape;17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9" name="Google Shape;19;p2"/>
          <p:cNvSpPr txBox="1"/>
          <p:nvPr>
            <p:ph type="ctrTitle"/>
          </p:nvPr>
        </p:nvSpPr>
        <p:spPr>
          <a:xfrm>
            <a:off x="247100" y="380175"/>
            <a:ext cx="8731500" cy="1183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AC0B23"/>
              </a:buClr>
              <a:buSzPts val="3600"/>
              <a:buNone/>
              <a:defRPr>
                <a:solidFill>
                  <a:srgbClr val="AC0B2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628250" y="1603250"/>
            <a:ext cx="5930700" cy="56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6969"/>
              </a:buClr>
              <a:buSzPts val="2400"/>
              <a:buNone/>
              <a:defRPr i="1" sz="2400">
                <a:solidFill>
                  <a:srgbClr val="69696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69696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92" name="Google Shape;9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AC940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2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74AC"/>
              </a:buClr>
              <a:buSzPts val="13000"/>
              <a:buNone/>
              <a:defRPr sz="13000">
                <a:solidFill>
                  <a:srgbClr val="0B74A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2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3"/>
          <p:cNvGrpSpPr/>
          <p:nvPr/>
        </p:nvGrpSpPr>
        <p:grpSpPr>
          <a:xfrm>
            <a:off x="247088" y="183825"/>
            <a:ext cx="8731627" cy="152400"/>
            <a:chOff x="1346429" y="1011300"/>
            <a:chExt cx="6452100" cy="152400"/>
          </a:xfrm>
        </p:grpSpPr>
        <p:cxnSp>
          <p:nvCxnSpPr>
            <p:cNvPr id="23" name="Google Shape;23;p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" name="Google Shape;24;p3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5" name="Google Shape;25;p3"/>
          <p:cNvGrpSpPr/>
          <p:nvPr/>
        </p:nvGrpSpPr>
        <p:grpSpPr>
          <a:xfrm>
            <a:off x="239002" y="3969125"/>
            <a:ext cx="8731627" cy="152400"/>
            <a:chOff x="1346435" y="3969088"/>
            <a:chExt cx="6452100" cy="1524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8" name="Google Shape;28;p3"/>
          <p:cNvSpPr txBox="1"/>
          <p:nvPr>
            <p:ph type="ctrTitle"/>
          </p:nvPr>
        </p:nvSpPr>
        <p:spPr>
          <a:xfrm>
            <a:off x="247100" y="380175"/>
            <a:ext cx="8731500" cy="1183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AC0B23"/>
              </a:buClr>
              <a:buSzPts val="3600"/>
              <a:buNone/>
              <a:defRPr>
                <a:solidFill>
                  <a:srgbClr val="AC0B2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69696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riginal 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AC0B23"/>
              </a:buClr>
              <a:buSzPts val="3600"/>
              <a:buNone/>
              <a:defRPr>
                <a:solidFill>
                  <a:srgbClr val="AC0B2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 txBox="1"/>
          <p:nvPr>
            <p:ph type="title"/>
          </p:nvPr>
        </p:nvSpPr>
        <p:spPr>
          <a:xfrm>
            <a:off x="1076300" y="20175"/>
            <a:ext cx="8049000" cy="67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27900" y="697625"/>
            <a:ext cx="9097200" cy="3915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RUBISCO_icon.png" id="39" name="Google Shape;3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50" y="24475"/>
            <a:ext cx="1000750" cy="627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_logo.png" id="40" name="Google Shape;4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575" y="4636717"/>
            <a:ext cx="6618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I_logo.png" id="41" name="Google Shape;4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2976" y="4638400"/>
            <a:ext cx="6914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NL_logo.png" id="42" name="Google Shape;42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7517" y="4631775"/>
            <a:ext cx="76953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car-logo.png" id="43" name="Google Shape;43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1965" y="4630502"/>
            <a:ext cx="122688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NL_logo.png" id="44" name="Google Shape;44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86845" y="4633802"/>
            <a:ext cx="1085158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BNL_logo.png" id="45" name="Google Shape;45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52850" y="4634097"/>
            <a:ext cx="661850" cy="395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NL_logo.png" id="46" name="Google Shape;46;p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54160" y="4636102"/>
            <a:ext cx="10223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L_logo.png" id="47" name="Google Shape;47;p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8142" y="4633925"/>
            <a:ext cx="1044882" cy="3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type="title"/>
          </p:nvPr>
        </p:nvSpPr>
        <p:spPr>
          <a:xfrm>
            <a:off x="1076300" y="20175"/>
            <a:ext cx="8049000" cy="63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27900" y="732775"/>
            <a:ext cx="4433700" cy="405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>
            <a:off x="4603800" y="732775"/>
            <a:ext cx="4521600" cy="405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RUBISCO_icon.png" id="53" name="Google Shape;5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50" y="24475"/>
            <a:ext cx="1000750" cy="627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_logo.png" id="54" name="Google Shape;5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575" y="4636717"/>
            <a:ext cx="6618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I_logo.png" id="55" name="Google Shape;55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2976" y="4638400"/>
            <a:ext cx="6914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NL_logo.png" id="56" name="Google Shape;56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7517" y="4631775"/>
            <a:ext cx="76953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car-logo.png" id="57" name="Google Shape;57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1965" y="4630502"/>
            <a:ext cx="122688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NL_logo.png" id="58" name="Google Shape;58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86845" y="4633802"/>
            <a:ext cx="1085158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BNL_logo.png" id="59" name="Google Shape;59;p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52850" y="4634097"/>
            <a:ext cx="661850" cy="395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NL_logo.png" id="60" name="Google Shape;60;p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54160" y="4636102"/>
            <a:ext cx="10223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L_logo.png" id="61" name="Google Shape;61;p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8142" y="4633925"/>
            <a:ext cx="1044882" cy="3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/>
          <p:nvPr>
            <p:ph type="title"/>
          </p:nvPr>
        </p:nvSpPr>
        <p:spPr>
          <a:xfrm>
            <a:off x="1076300" y="20174"/>
            <a:ext cx="8049000" cy="63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RUBISCO_icon.png" id="66" name="Google Shape;6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50" y="24475"/>
            <a:ext cx="1000750" cy="627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_logo.png" id="67" name="Google Shape;6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575" y="4636717"/>
            <a:ext cx="6618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I_logo.png" id="68" name="Google Shape;68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2976" y="4638400"/>
            <a:ext cx="6914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NL_logo.png" id="69" name="Google Shape;69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7517" y="4631775"/>
            <a:ext cx="76953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car-logo.png" id="70" name="Google Shape;70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1965" y="4630502"/>
            <a:ext cx="122688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NL_logo.png" id="71" name="Google Shape;71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86845" y="4633802"/>
            <a:ext cx="1085158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BNL_logo.png" id="72" name="Google Shape;72;p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52850" y="4634097"/>
            <a:ext cx="661850" cy="395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NL_logo.png" id="73" name="Google Shape;73;p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54160" y="4636102"/>
            <a:ext cx="10223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L_logo.png" id="74" name="Google Shape;74;p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8142" y="4633925"/>
            <a:ext cx="1044882" cy="3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7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8" name="Google Shape;78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5" name="Google Shape;85;p1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10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10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1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76300" y="27225"/>
            <a:ext cx="80490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C0B23"/>
              </a:buClr>
              <a:buSzPts val="3600"/>
              <a:buFont typeface="PT Sans Narrow"/>
              <a:buNone/>
              <a:defRPr b="1" sz="3600">
                <a:solidFill>
                  <a:srgbClr val="AC0B2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7900" y="809125"/>
            <a:ext cx="90972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6969"/>
              </a:buClr>
              <a:buSzPts val="1800"/>
              <a:buFont typeface="Open Sans"/>
              <a:buChar char="●"/>
              <a:defRPr sz="18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○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■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●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○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■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●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○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96969"/>
              </a:buClr>
              <a:buSzPts val="1400"/>
              <a:buFont typeface="Open Sans"/>
              <a:buChar char="■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hyperlink" Target="https://dx.doi.org/10.1038/s41598-018-29227-7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/>
        </p:nvSpPr>
        <p:spPr>
          <a:xfrm>
            <a:off x="4601400" y="3628575"/>
            <a:ext cx="45465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Figure:</a:t>
            </a:r>
            <a:r>
              <a:rPr lang="en" sz="1000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 Contemporary total forest carbon mass (10</a:t>
            </a:r>
            <a:r>
              <a:rPr baseline="30000" lang="en" sz="1000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−2</a:t>
            </a:r>
            <a:r>
              <a:rPr lang="en" sz="1000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 Pg C) in the northern extratropics for upscaled observations (top row), four CMIP5 models (middle row), and their differences (bottom row).</a:t>
            </a:r>
            <a:endParaRPr sz="1000">
              <a:solidFill>
                <a:srgbClr val="0B74A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5" name="Google Shape;10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1406" y="628144"/>
            <a:ext cx="4517139" cy="303831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 txBox="1"/>
          <p:nvPr>
            <p:ph type="title"/>
          </p:nvPr>
        </p:nvSpPr>
        <p:spPr>
          <a:xfrm>
            <a:off x="1044525" y="12725"/>
            <a:ext cx="8080800" cy="76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Biases in forest distributions in CMIP5 models lead to large uncertainties in extratropical forest biomass</a:t>
            </a:r>
            <a:endParaRPr sz="2400"/>
          </a:p>
        </p:txBody>
      </p:sp>
      <p:sp>
        <p:nvSpPr>
          <p:cNvPr id="107" name="Google Shape;107;p14"/>
          <p:cNvSpPr txBox="1"/>
          <p:nvPr>
            <p:ph idx="1" type="body"/>
          </p:nvPr>
        </p:nvSpPr>
        <p:spPr>
          <a:xfrm>
            <a:off x="10600" y="681526"/>
            <a:ext cx="4664700" cy="35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Objective:</a:t>
            </a:r>
            <a:r>
              <a:rPr lang="en" sz="1500"/>
              <a:t> To quantify uncertainty in the representation of forests in CMIP5 models.</a:t>
            </a:r>
            <a:endParaRPr sz="1500"/>
          </a:p>
          <a:p>
            <a:pPr indent="0" lvl="0" marL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500"/>
              <a:t>Approach:</a:t>
            </a:r>
            <a:r>
              <a:rPr lang="en" sz="1500"/>
              <a:t> We used a satellite-derived forest biomass dataset for the extratropical Northern Hemisphere to assess forest fraction, distribution, and component mass from CMIP5 models.</a:t>
            </a:r>
            <a:endParaRPr sz="1500"/>
          </a:p>
          <a:p>
            <a:pPr indent="0" lvl="0" marL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500"/>
              <a:t>Results/Impacts:</a:t>
            </a:r>
            <a:r>
              <a:rPr lang="en" sz="1500"/>
              <a:t> Models exhibited large biases in forest fraction, distribution, and mass of carbon pools (ranging from −20 Pg C to 135 Pg C) that resulted in uncertainties in forest biomass. Better constraints on carbon allocation, vegetation distribution, and initial conditions are needed.</a:t>
            </a:r>
            <a:endParaRPr sz="1500"/>
          </a:p>
        </p:txBody>
      </p:sp>
      <p:sp>
        <p:nvSpPr>
          <p:cNvPr id="108" name="Google Shape;108;p14"/>
          <p:cNvSpPr txBox="1"/>
          <p:nvPr/>
        </p:nvSpPr>
        <p:spPr>
          <a:xfrm>
            <a:off x="2975" y="4234846"/>
            <a:ext cx="91440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Yang, C.-E.</a:t>
            </a:r>
            <a:r>
              <a:rPr lang="en" sz="11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b="1" lang="en" sz="11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J. Mao</a:t>
            </a:r>
            <a:r>
              <a:rPr lang="en" sz="11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b="1" lang="en" sz="11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F. M. Hoffman</a:t>
            </a:r>
            <a:r>
              <a:rPr lang="en" sz="11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, D. M. Ricciuto, J. S. Fu, C. D. Jones, and M. Thurner (2018), Uncertainty quantification of extratropical forest biomass in CMIP5 models over the Northern Hemisphere, </a:t>
            </a:r>
            <a:r>
              <a:rPr i="1" lang="en" sz="11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Sci. Rep.</a:t>
            </a:r>
            <a:r>
              <a:rPr lang="en" sz="11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, 8:10962, doi:</a:t>
            </a:r>
            <a:r>
              <a:rPr lang="en" sz="1100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10.1038/s41598-018-29227-7</a:t>
            </a:r>
            <a:r>
              <a:rPr lang="en" sz="11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100">
              <a:solidFill>
                <a:srgbClr val="6969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