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6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D0A35-48DA-4A25-A354-03CA0F9CC90C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683A3-D4B2-4928-A679-34B239FCF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9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54698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1/10/2017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8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6200" y="990600"/>
            <a:ext cx="3581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cs typeface="Arial" charset="0"/>
              </a:rPr>
              <a:t>Objective</a:t>
            </a:r>
          </a:p>
          <a:p>
            <a:pPr>
              <a:spcBef>
                <a:spcPts val="0"/>
              </a:spcBef>
              <a:buSzPct val="150000"/>
              <a:buFont typeface="Arial" panose="020B0604020202020204" pitchFamily="34" charset="0"/>
              <a:buChar char="•"/>
              <a:tabLst>
                <a:tab pos="338138" algn="l"/>
              </a:tabLst>
            </a:pPr>
            <a:r>
              <a:rPr lang="en-US" sz="1600" dirty="0" smtClean="0">
                <a:ea typeface="MS PGothic" pitchFamily="34" charset="-128"/>
                <a:cs typeface="Arial" charset="0"/>
              </a:rPr>
              <a:t>Examine the uncertainty in the spatial dimension of urbanization and analyze the change of urban forms and their impact on building energy use </a:t>
            </a:r>
            <a:r>
              <a:rPr lang="en-US" sz="1600" dirty="0">
                <a:ea typeface="MS PGothic" pitchFamily="34" charset="-128"/>
                <a:cs typeface="Arial" charset="0"/>
              </a:rPr>
              <a:t>at regional and global level </a:t>
            </a:r>
            <a:endParaRPr lang="en-US" altLang="en-US" sz="1600" b="1" dirty="0" smtClean="0">
              <a:cs typeface="Arial" charset="0"/>
            </a:endParaRPr>
          </a:p>
          <a:p>
            <a:pPr marL="0" indent="0" algn="ctr">
              <a:buSzPct val="150000"/>
              <a:buNone/>
            </a:pPr>
            <a:r>
              <a:rPr lang="en-US" altLang="en-US" sz="1600" b="1" dirty="0" smtClean="0">
                <a:cs typeface="Arial" charset="0"/>
              </a:rPr>
              <a:t>Approach</a:t>
            </a:r>
          </a:p>
          <a:p>
            <a:pPr eaLnBrk="1" hangingPunct="1">
              <a:spcBef>
                <a:spcPct val="15000"/>
              </a:spcBef>
              <a:buSzPct val="150000"/>
              <a:buFont typeface="Arial" panose="020B0604020202020204" pitchFamily="34" charset="0"/>
              <a:buChar char="•"/>
              <a:tabLst>
                <a:tab pos="338138" algn="l"/>
              </a:tabLst>
            </a:pPr>
            <a:r>
              <a:rPr lang="en-US" sz="1600" dirty="0" smtClean="0">
                <a:ea typeface="MS PGothic" pitchFamily="34" charset="-128"/>
                <a:cs typeface="Arial" charset="0"/>
              </a:rPr>
              <a:t>Use a Monte-Carlo approach to develop trajectories of urban population density and estimate future floor area as a function of urban population density and per capita gross domestic product</a:t>
            </a:r>
          </a:p>
          <a:p>
            <a:pPr eaLnBrk="1" hangingPunct="1">
              <a:spcBef>
                <a:spcPct val="15000"/>
              </a:spcBef>
              <a:buSzPct val="150000"/>
              <a:buFont typeface="Arial" panose="020B0604020202020204" pitchFamily="34" charset="0"/>
              <a:buChar char="•"/>
              <a:tabLst>
                <a:tab pos="338138" algn="l"/>
              </a:tabLst>
            </a:pPr>
            <a:r>
              <a:rPr lang="en-US" sz="1600" dirty="0" smtClean="0">
                <a:ea typeface="MS PGothic" pitchFamily="34" charset="-128"/>
                <a:cs typeface="Arial" charset="0"/>
              </a:rPr>
              <a:t>Develop </a:t>
            </a:r>
            <a:r>
              <a:rPr lang="en-US" sz="1600" dirty="0">
                <a:ea typeface="MS PGothic" pitchFamily="34" charset="-128"/>
                <a:cs typeface="Arial" charset="0"/>
              </a:rPr>
              <a:t>scenarios of </a:t>
            </a:r>
            <a:r>
              <a:rPr lang="en-US" sz="1600" dirty="0" smtClean="0">
                <a:ea typeface="MS PGothic" pitchFamily="34" charset="-128"/>
                <a:cs typeface="Arial" charset="0"/>
              </a:rPr>
              <a:t>urbanization and energy </a:t>
            </a:r>
            <a:r>
              <a:rPr lang="en-US" sz="1600" dirty="0">
                <a:ea typeface="MS PGothic" pitchFamily="34" charset="-128"/>
                <a:cs typeface="Arial" charset="0"/>
              </a:rPr>
              <a:t>efficiency to </a:t>
            </a:r>
            <a:r>
              <a:rPr lang="en-US" sz="1600" dirty="0" smtClean="0">
                <a:ea typeface="MS PGothic" pitchFamily="34" charset="-128"/>
                <a:cs typeface="Arial" charset="0"/>
              </a:rPr>
              <a:t>understand </a:t>
            </a:r>
            <a:r>
              <a:rPr lang="en-US" sz="1600" dirty="0">
                <a:ea typeface="MS PGothic" pitchFamily="34" charset="-128"/>
                <a:cs typeface="Arial" charset="0"/>
              </a:rPr>
              <a:t>implications </a:t>
            </a:r>
            <a:r>
              <a:rPr lang="en-US" sz="1600" dirty="0" smtClean="0">
                <a:ea typeface="MS PGothic" pitchFamily="34" charset="-128"/>
                <a:cs typeface="Arial" charset="0"/>
              </a:rPr>
              <a:t>on energy use </a:t>
            </a:r>
          </a:p>
          <a:p>
            <a:pPr eaLnBrk="1" hangingPunct="1">
              <a:spcBef>
                <a:spcPct val="15000"/>
              </a:spcBef>
              <a:buSzPct val="150000"/>
              <a:buFont typeface="Arial" panose="020B0604020202020204" pitchFamily="34" charset="0"/>
              <a:buChar char="•"/>
              <a:tabLst>
                <a:tab pos="338138" algn="l"/>
              </a:tabLst>
            </a:pPr>
            <a:r>
              <a:rPr lang="en-US" sz="1600" dirty="0" smtClean="0">
                <a:ea typeface="MS PGothic" pitchFamily="34" charset="-128"/>
                <a:cs typeface="Arial" charset="0"/>
              </a:rPr>
              <a:t>Use both top-down (GCAM) and bottom-up (3CSEP HEB) models to assess building energy use for heating and cooling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2400" y="83403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dirty="0"/>
              <a:t>Global </a:t>
            </a:r>
            <a:r>
              <a:rPr lang="en-US" sz="2400" b="1" dirty="0" smtClean="0"/>
              <a:t>Scenarios of Urban Density </a:t>
            </a:r>
            <a:r>
              <a:rPr lang="en-US" sz="2400" b="1" dirty="0"/>
              <a:t>and I</a:t>
            </a:r>
            <a:r>
              <a:rPr lang="en-US" sz="2400" b="1" dirty="0" smtClean="0"/>
              <a:t>ts </a:t>
            </a:r>
            <a:r>
              <a:rPr lang="en-US" sz="2400" b="1" dirty="0"/>
              <a:t>I</a:t>
            </a:r>
            <a:r>
              <a:rPr lang="en-US" sz="2400" b="1" dirty="0" smtClean="0"/>
              <a:t>mpacts on Building </a:t>
            </a:r>
            <a:r>
              <a:rPr lang="en-US" sz="2400" b="1" dirty="0"/>
              <a:t>E</a:t>
            </a:r>
            <a:r>
              <a:rPr lang="en-US" sz="2400" b="1" dirty="0" smtClean="0"/>
              <a:t>nergy </a:t>
            </a:r>
            <a:r>
              <a:rPr lang="en-US" sz="2400" b="1" dirty="0"/>
              <a:t>U</a:t>
            </a:r>
            <a:r>
              <a:rPr lang="en-US" sz="2400" b="1" dirty="0" smtClean="0"/>
              <a:t>se </a:t>
            </a:r>
            <a:r>
              <a:rPr lang="en-US" sz="2400" b="1" dirty="0"/>
              <a:t>through 2050</a:t>
            </a:r>
            <a:endParaRPr lang="en-US" sz="24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801" y="6305490"/>
            <a:ext cx="85344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000" dirty="0" err="1"/>
              <a:t>Güneralpa</a:t>
            </a:r>
            <a:r>
              <a:rPr lang="en-US" sz="1000" dirty="0"/>
              <a:t> B, Y Zhou, D </a:t>
            </a:r>
            <a:r>
              <a:rPr lang="en-US" sz="1000" dirty="0" err="1"/>
              <a:t>Ürge-Vorsatz</a:t>
            </a:r>
            <a:r>
              <a:rPr lang="en-US" sz="1000" dirty="0"/>
              <a:t>, M Gupta, S Yu, P Patel, M </a:t>
            </a:r>
            <a:r>
              <a:rPr lang="en-US" sz="1000" dirty="0" err="1"/>
              <a:t>Fragkias</a:t>
            </a:r>
            <a:r>
              <a:rPr lang="en-US" sz="1000" dirty="0"/>
              <a:t>, </a:t>
            </a:r>
            <a:r>
              <a:rPr lang="en-US" sz="1000" dirty="0" err="1"/>
              <a:t>Xiaoma</a:t>
            </a:r>
            <a:r>
              <a:rPr lang="en-US" sz="1000" dirty="0"/>
              <a:t> Li, Karen C. </a:t>
            </a:r>
            <a:r>
              <a:rPr lang="en-US" sz="1000" dirty="0" err="1"/>
              <a:t>Seto</a:t>
            </a:r>
            <a:r>
              <a:rPr lang="en-US" sz="1000" dirty="0"/>
              <a:t>. </a:t>
            </a:r>
            <a:r>
              <a:rPr lang="en-US" sz="1000" dirty="0" smtClean="0"/>
              <a:t>2017. </a:t>
            </a:r>
            <a:r>
              <a:rPr lang="en-US" sz="1000" dirty="0"/>
              <a:t>“Global Scenarios of Urban Density and Its Impacts on Building Energy Use through </a:t>
            </a:r>
            <a:r>
              <a:rPr lang="en-US" sz="1000" dirty="0" smtClean="0"/>
              <a:t>2050.”</a:t>
            </a:r>
            <a:r>
              <a:rPr lang="en-US" sz="1000" i="1" dirty="0" smtClean="0"/>
              <a:t> </a:t>
            </a:r>
            <a:r>
              <a:rPr lang="en-US" sz="1000" i="1" dirty="0"/>
              <a:t>Proceedings of the National Academy of </a:t>
            </a:r>
            <a:r>
              <a:rPr lang="en-US" sz="1000" i="1" dirty="0" smtClean="0"/>
              <a:t>Sciences, early edition</a:t>
            </a:r>
            <a:r>
              <a:rPr lang="en-US" sz="1000" dirty="0" smtClean="0"/>
              <a:t>. DOI: </a:t>
            </a:r>
            <a:r>
              <a:rPr lang="en-US" sz="1000" dirty="0"/>
              <a:t>10.1073/pnas.1606035114</a:t>
            </a:r>
            <a:r>
              <a:rPr lang="en-US" sz="1000" smtClean="0"/>
              <a:t>. </a:t>
            </a:r>
            <a:endParaRPr lang="en-US" sz="1000" dirty="0" smtClean="0">
              <a:solidFill>
                <a:srgbClr val="FF0000"/>
              </a:solidFill>
            </a:endParaRP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3886200" y="3286780"/>
            <a:ext cx="51110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+mn-lt"/>
                <a:cs typeface="Arial" charset="0"/>
              </a:rPr>
              <a:t>Regional and global heating and cooling energy use under six scenarios with different urban forms and technology levels</a:t>
            </a: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3810000" y="3841232"/>
            <a:ext cx="5187255" cy="233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cs typeface="Arial" charset="0"/>
              </a:rPr>
              <a:t>Impact</a:t>
            </a:r>
          </a:p>
          <a:p>
            <a:pPr marL="285750" indent="-285750" eaLnBrk="1" hangingPunct="1">
              <a:spcBef>
                <a:spcPct val="15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1600" dirty="0" smtClean="0">
                <a:ea typeface="MS PGothic" pitchFamily="34" charset="-128"/>
                <a:cs typeface="Arial" charset="0"/>
              </a:rPr>
              <a:t>The research demonstrates how innovative methods can be used to incorporate urban form into long-term scenarios.</a:t>
            </a:r>
          </a:p>
          <a:p>
            <a:pPr marL="285750" indent="-285750" eaLnBrk="1" hangingPunct="1">
              <a:spcBef>
                <a:spcPct val="15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1600" dirty="0" smtClean="0">
                <a:ea typeface="MS PGothic" pitchFamily="34" charset="-128"/>
                <a:cs typeface="Arial" charset="0"/>
              </a:rPr>
              <a:t>The research demonstrated how the spatial configuration of urban areas might affect energy use and other criteria associated with quality of </a:t>
            </a:r>
            <a:r>
              <a:rPr lang="en-US" sz="1600" smtClean="0">
                <a:ea typeface="MS PGothic" pitchFamily="34" charset="-128"/>
                <a:cs typeface="Arial" charset="0"/>
              </a:rPr>
              <a:t>life.</a:t>
            </a:r>
            <a:endParaRPr lang="en-US" sz="1600" dirty="0">
              <a:ea typeface="MS PGothic" pitchFamily="34" charset="-128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594582"/>
            <a:ext cx="5339655" cy="268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4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-Slide-Highlights-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B3C924-9A57-475E-BD4B-E0F8D290D6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B839655-03A0-46DF-BFD2-4C9C5BE730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F910BC-7914-4008-BCC9-787907E62718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Sample-Slide-Highlights-Template2</Template>
  <TotalTime>206</TotalTime>
  <Words>233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Sample-Slide-Highlights-Template2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 Yu</dc:creator>
  <cp:lastModifiedBy>JOvink</cp:lastModifiedBy>
  <cp:revision>16</cp:revision>
  <cp:lastPrinted>2011-05-11T17:30:12Z</cp:lastPrinted>
  <dcterms:created xsi:type="dcterms:W3CDTF">2016-12-16T20:24:24Z</dcterms:created>
  <dcterms:modified xsi:type="dcterms:W3CDTF">2017-01-10T22:47:38Z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>, </vt:lpwstr>
  </property>
  <property fmtid="{D5CDD505-2E9C-101B-9397-08002B2CF9AE}" pid="6" name="ContentTypeId">
    <vt:lpwstr>0x010100A22E315B1F3C42B49A0E90D2F9AB5AB100771696FA5A06D744BBBD3E3B24BA9988</vt:lpwstr>
  </property>
  <property fmtid="{D5CDD505-2E9C-101B-9397-08002B2CF9AE}" pid="7" name="ContentType">
    <vt:lpwstr>Slide</vt:lpwstr>
  </property>
  <property fmtid="{D5CDD505-2E9C-101B-9397-08002B2CF9AE}" pid="8" name="Presentation">
    <vt:lpwstr>Huang-Slide-Global Terrestrial Gross Produciton-JAMES-June2014</vt:lpwstr>
  </property>
  <property fmtid="{D5CDD505-2E9C-101B-9397-08002B2CF9AE}" pid="9" name="SlideDescription">
    <vt:lpwstr/>
  </property>
</Properties>
</file>