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114" autoAdjust="0"/>
  </p:normalViewPr>
  <p:slideViewPr>
    <p:cSldViewPr>
      <p:cViewPr varScale="1">
        <p:scale>
          <a:sx n="135" d="100"/>
          <a:sy n="135" d="100"/>
        </p:scale>
        <p:origin x="176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10/3/17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The Science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Scientists in the Cloud Processes Research Group at Lawrence Livermore National Laboratory, with colleagues at Colorado State University and the UK Met Office have reviewed progress on quantifying, understanding, and observationally constraining cloud feedbacks through the five Intergovernmental Panel on Climate Change (IPCC) Assessment Reports. The authors note that continued progress in this area is necessary, but, given the strides that have been made since the first report in 1990, optimism is warranted.</a:t>
            </a:r>
          </a:p>
          <a:p>
            <a:r>
              <a:rPr lang="en-US" sz="1200" b="1" kern="1200" dirty="0" smtClean="0">
                <a:solidFill>
                  <a:schemeClr val="tx1"/>
                </a:solidFill>
                <a:effectLst/>
                <a:latin typeface="+mn-lt"/>
                <a:ea typeface="+mn-ea"/>
                <a:cs typeface="+mn-cs"/>
              </a:rPr>
              <a:t>The Impact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Despite a persistent large inter-model spread in climate model simulations of cloud feedback, substantial progress has been made in this area, culminating in the conclusion that cloud feedbacks are “likely positive” in the most recent IPCC report released in 2013. This conclusion has subsequently been strengthened by high-resolution modeling experiments as well as observational analyses of co-variability of clouds and their environment. Nevertheless, much work remains to observe and more fully understand the many relevant processes, to further improve cloud simulations, and to further narrow the range in estimates of cloud feedback. Meeting these challenges will require continued theoretical, observational, and modelling advances.</a:t>
            </a:r>
          </a:p>
          <a:p>
            <a:r>
              <a:rPr lang="en-US" sz="1200" b="1" kern="1200" dirty="0" smtClean="0">
                <a:solidFill>
                  <a:schemeClr val="tx1"/>
                </a:solidFill>
                <a:effectLst/>
                <a:latin typeface="+mn-lt"/>
                <a:ea typeface="+mn-ea"/>
                <a:cs typeface="+mn-cs"/>
              </a:rPr>
              <a:t>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Clouds play a crucial role in Earth’s energy budget by strongly reflecting solar radiation and modulating the emission of thermal radiation to space. The change in cloud radiative properties with climate warming – the cloud feedback – represents an important and uncertain climate feedback.  It is the dominant source of inter-model differences in climate sensitivity – the amount of warming resulting from doubling atmospheric carbon dioxide. This issue has therefore been featured prominently in all five IPCC reports, though with much more nuance recently than in earlier reports. In this commentary commissioned by the editors of </a:t>
            </a:r>
            <a:r>
              <a:rPr lang="en-US" sz="1200" i="1" kern="1200" dirty="0" smtClean="0">
                <a:solidFill>
                  <a:schemeClr val="tx1"/>
                </a:solidFill>
                <a:effectLst/>
                <a:latin typeface="+mn-lt"/>
                <a:ea typeface="+mn-ea"/>
                <a:cs typeface="+mn-cs"/>
              </a:rPr>
              <a:t>Nature Climate Change</a:t>
            </a:r>
            <a:r>
              <a:rPr lang="en-US" sz="1200" kern="1200" dirty="0" smtClean="0">
                <a:solidFill>
                  <a:schemeClr val="tx1"/>
                </a:solidFill>
                <a:effectLst/>
                <a:latin typeface="+mn-lt"/>
                <a:ea typeface="+mn-ea"/>
                <a:cs typeface="+mn-cs"/>
              </a:rPr>
              <a:t>, the authors highlight key developments in the evolution of the community’s understanding of cloud feedbacks, including observational advances, development of theoretical bases for specific cloud feedback components, improvements in modeling, and advances in diagnosing and quantifying feedbacks. They also discuss recent developments that have strengthened the IPCC’s recent assessment that the overall cloud feedback is “likely positive”, while highlighting areas in particular need of better observations and understanding to continue making progress.</a:t>
            </a: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10/3/17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10/3/17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10/3/17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600200"/>
            <a:ext cx="3848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smtClean="0">
                <a:solidFill>
                  <a:schemeClr val="bg1"/>
                </a:solidFill>
                <a:ea typeface="Rod"/>
                <a:cs typeface="Rod"/>
              </a:rPr>
              <a:t>BER Climate Research</a:t>
            </a:r>
            <a:endParaRPr lang="en-US" sz="1200" b="1" dirty="0">
              <a:solidFill>
                <a:schemeClr val="bg1"/>
              </a:solidFill>
              <a:ea typeface="Rod"/>
              <a:cs typeface="Rod"/>
            </a:endParaRP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10/3/17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10/3/17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36D64-B606-4833-8E9E-A8FC51B35A1D}" type="datetimeFigureOut">
              <a:rPr lang="en-US" smtClean="0"/>
              <a:pPr/>
              <a:t>10/3/17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36D64-B606-4833-8E9E-A8FC51B35A1D}" type="datetimeFigureOut">
              <a:rPr lang="en-US" smtClean="0"/>
              <a:pPr/>
              <a:t>10/3/17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36D64-B606-4833-8E9E-A8FC51B35A1D}" type="datetimeFigureOut">
              <a:rPr lang="en-US" smtClean="0"/>
              <a:pPr/>
              <a:t>10/3/17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10/3/17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10/3/17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10/3/17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10/3/17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tiff"/><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p>
        </p:txBody>
      </p:sp>
      <p:sp>
        <p:nvSpPr>
          <p:cNvPr id="5" name="TextBox 4"/>
          <p:cNvSpPr txBox="1"/>
          <p:nvPr/>
        </p:nvSpPr>
        <p:spPr>
          <a:xfrm>
            <a:off x="0" y="76200"/>
            <a:ext cx="9144000" cy="615553"/>
          </a:xfrm>
          <a:prstGeom prst="rect">
            <a:avLst/>
          </a:prstGeom>
          <a:noFill/>
        </p:spPr>
        <p:txBody>
          <a:bodyPr wrap="square">
            <a:spAutoFit/>
          </a:bodyPr>
          <a:lstStyle/>
          <a:p>
            <a:r>
              <a:rPr lang="en-US" sz="3400" b="1" dirty="0"/>
              <a:t>Clearing clouds of uncertainty</a:t>
            </a:r>
            <a:endParaRPr lang="en-US" sz="3400" dirty="0"/>
          </a:p>
        </p:txBody>
      </p:sp>
      <p:sp>
        <p:nvSpPr>
          <p:cNvPr id="12" name="TextBox 11"/>
          <p:cNvSpPr txBox="1"/>
          <p:nvPr/>
        </p:nvSpPr>
        <p:spPr>
          <a:xfrm>
            <a:off x="1409700" y="5953780"/>
            <a:ext cx="6324600" cy="5232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400" dirty="0"/>
              <a:t>Zelinka M. D., D. A. Randall, M. J. Webb, </a:t>
            </a:r>
            <a:r>
              <a:rPr lang="en-GB" sz="1400" dirty="0" smtClean="0"/>
              <a:t>&amp; S</a:t>
            </a:r>
            <a:r>
              <a:rPr lang="en-GB" sz="1400" dirty="0"/>
              <a:t>. A. Klein, Clearing clouds of uncertainty, </a:t>
            </a:r>
            <a:r>
              <a:rPr lang="en-GB" sz="1400" dirty="0" smtClean="0"/>
              <a:t/>
            </a:r>
            <a:br>
              <a:rPr lang="en-GB" sz="1400" dirty="0" smtClean="0"/>
            </a:br>
            <a:r>
              <a:rPr lang="en-GB" sz="1400" i="1" dirty="0" smtClean="0"/>
              <a:t>Nature </a:t>
            </a:r>
            <a:r>
              <a:rPr lang="en-GB" sz="1400" i="1" dirty="0"/>
              <a:t>Climate Change</a:t>
            </a:r>
            <a:r>
              <a:rPr lang="en-GB" sz="1400" dirty="0"/>
              <a:t> 7, 674–678 doi:10.1038/nclimate3402 (2017).</a:t>
            </a:r>
            <a:endParaRPr lang="en-GB" sz="1400" dirty="0"/>
          </a:p>
        </p:txBody>
      </p:sp>
      <p:sp>
        <p:nvSpPr>
          <p:cNvPr id="2" name="Rectangle 1"/>
          <p:cNvSpPr/>
          <p:nvPr/>
        </p:nvSpPr>
        <p:spPr>
          <a:xfrm>
            <a:off x="7775378" y="762000"/>
            <a:ext cx="381000" cy="4572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p:cNvSpPr txBox="1"/>
          <p:nvPr/>
        </p:nvSpPr>
        <p:spPr>
          <a:xfrm>
            <a:off x="4585908" y="3581400"/>
            <a:ext cx="4481892" cy="2185214"/>
          </a:xfrm>
          <a:prstGeom prst="rect">
            <a:avLst/>
          </a:prstGeom>
          <a:noFill/>
        </p:spPr>
        <p:txBody>
          <a:bodyPr wrap="square" rtlCol="0">
            <a:spAutoFit/>
          </a:bodyPr>
          <a:lstStyle/>
          <a:p>
            <a:r>
              <a:rPr lang="en-US" sz="2400" b="1" dirty="0" smtClean="0">
                <a:solidFill>
                  <a:srgbClr val="77933C"/>
                </a:solidFill>
              </a:rPr>
              <a:t>Research Details</a:t>
            </a:r>
            <a:br>
              <a:rPr lang="en-US" sz="2400" b="1" dirty="0" smtClean="0">
                <a:solidFill>
                  <a:srgbClr val="77933C"/>
                </a:solidFill>
              </a:rPr>
            </a:br>
            <a:r>
              <a:rPr lang="en-US" sz="1600" dirty="0" smtClean="0"/>
              <a:t>The </a:t>
            </a:r>
            <a:r>
              <a:rPr lang="en-US" sz="1600" dirty="0"/>
              <a:t>authors highlight key observational, theoretical, modeling, </a:t>
            </a:r>
            <a:r>
              <a:rPr lang="en-US" sz="1600" dirty="0" smtClean="0"/>
              <a:t>&amp; diagnostic </a:t>
            </a:r>
            <a:r>
              <a:rPr lang="en-US" sz="1600" dirty="0"/>
              <a:t>advances </a:t>
            </a:r>
            <a:r>
              <a:rPr lang="en-US" sz="1600" dirty="0" smtClean="0"/>
              <a:t>leading to the community’s nuanced understanding </a:t>
            </a:r>
            <a:r>
              <a:rPr lang="en-US" sz="1600" dirty="0"/>
              <a:t>of cloud </a:t>
            </a:r>
            <a:r>
              <a:rPr lang="en-US" sz="1600" dirty="0" smtClean="0"/>
              <a:t>feedbacks. </a:t>
            </a:r>
            <a:r>
              <a:rPr lang="en-US" sz="1600" dirty="0"/>
              <a:t>They also discuss recent </a:t>
            </a:r>
            <a:r>
              <a:rPr lang="en-US" sz="1600" dirty="0" smtClean="0"/>
              <a:t>studies supporting the notion that cloud </a:t>
            </a:r>
            <a:r>
              <a:rPr lang="en-US" sz="1600" dirty="0"/>
              <a:t>feedback is “likely positive”, while highlighting </a:t>
            </a:r>
            <a:r>
              <a:rPr lang="en-US" sz="1600" dirty="0" smtClean="0"/>
              <a:t>exciting new research frontiers and areas </a:t>
            </a:r>
            <a:r>
              <a:rPr lang="en-US" sz="1600" dirty="0"/>
              <a:t>in </a:t>
            </a:r>
            <a:r>
              <a:rPr lang="en-US" sz="1600" dirty="0" smtClean="0"/>
              <a:t>need </a:t>
            </a:r>
            <a:r>
              <a:rPr lang="en-US" sz="1600" dirty="0"/>
              <a:t>of </a:t>
            </a:r>
            <a:r>
              <a:rPr lang="en-US" sz="1600" dirty="0" smtClean="0"/>
              <a:t>progress.</a:t>
            </a:r>
            <a:endParaRPr lang="en-US" sz="1600" dirty="0"/>
          </a:p>
        </p:txBody>
      </p:sp>
      <p:sp>
        <p:nvSpPr>
          <p:cNvPr id="10" name="Rectangle 9"/>
          <p:cNvSpPr/>
          <p:nvPr/>
        </p:nvSpPr>
        <p:spPr>
          <a:xfrm>
            <a:off x="4572000" y="2674203"/>
            <a:ext cx="4596192" cy="830997"/>
          </a:xfrm>
          <a:prstGeom prst="rect">
            <a:avLst/>
          </a:prstGeom>
        </p:spPr>
        <p:txBody>
          <a:bodyPr wrap="square">
            <a:spAutoFit/>
          </a:bodyPr>
          <a:lstStyle/>
          <a:p>
            <a:r>
              <a:rPr lang="en-US" sz="1200" i="1" dirty="0" smtClean="0"/>
              <a:t>Global </a:t>
            </a:r>
            <a:r>
              <a:rPr lang="en-US" sz="1200" i="1" dirty="0"/>
              <a:t>mean </a:t>
            </a:r>
            <a:r>
              <a:rPr lang="en-US" sz="1200" i="1" dirty="0" smtClean="0"/>
              <a:t>surface temperature </a:t>
            </a:r>
            <a:r>
              <a:rPr lang="en-US" sz="1200" i="1" dirty="0"/>
              <a:t>anomalies </a:t>
            </a:r>
            <a:r>
              <a:rPr lang="en-US" sz="1200" i="1" dirty="0" smtClean="0"/>
              <a:t>in </a:t>
            </a:r>
            <a:r>
              <a:rPr lang="en-US" sz="1200" i="1" dirty="0"/>
              <a:t>historical </a:t>
            </a:r>
            <a:r>
              <a:rPr lang="en-US" sz="1200" i="1" dirty="0" smtClean="0"/>
              <a:t>and RCP8.5 simulations </a:t>
            </a:r>
            <a:r>
              <a:rPr lang="en-US" sz="1200" i="1" dirty="0"/>
              <a:t>for 23 CMIP5 models, each represented with grey lines. In the inset, </a:t>
            </a:r>
            <a:r>
              <a:rPr lang="en-US" sz="1200" i="1" dirty="0" smtClean="0"/>
              <a:t>equilibrium climate </a:t>
            </a:r>
            <a:r>
              <a:rPr lang="en-US" sz="1200" i="1" dirty="0"/>
              <a:t>sensitivity </a:t>
            </a:r>
            <a:r>
              <a:rPr lang="en-US" sz="1200" i="1" dirty="0" smtClean="0"/>
              <a:t>estimates </a:t>
            </a:r>
            <a:r>
              <a:rPr lang="en-US" sz="1200" i="1" dirty="0"/>
              <a:t>are plotted against global mean net cloud feedback estimates </a:t>
            </a:r>
            <a:r>
              <a:rPr lang="en-US" sz="1200" i="1" dirty="0" smtClean="0"/>
              <a:t>from 28 </a:t>
            </a:r>
            <a:r>
              <a:rPr lang="en-US" sz="1200" i="1" dirty="0"/>
              <a:t>CMIP5 </a:t>
            </a:r>
            <a:r>
              <a:rPr lang="en-US" sz="1200" i="1" dirty="0" smtClean="0"/>
              <a:t>models.</a:t>
            </a:r>
            <a:endParaRPr lang="en-US" sz="1200" i="1" dirty="0"/>
          </a:p>
        </p:txBody>
      </p:sp>
      <p:sp>
        <p:nvSpPr>
          <p:cNvPr id="11" name="TextBox 10"/>
          <p:cNvSpPr txBox="1"/>
          <p:nvPr/>
        </p:nvSpPr>
        <p:spPr>
          <a:xfrm>
            <a:off x="152400" y="715863"/>
            <a:ext cx="4419600" cy="5016758"/>
          </a:xfrm>
          <a:prstGeom prst="rect">
            <a:avLst/>
          </a:prstGeom>
          <a:noFill/>
        </p:spPr>
        <p:txBody>
          <a:bodyPr wrap="square" rtlCol="0">
            <a:spAutoFit/>
          </a:bodyPr>
          <a:lstStyle/>
          <a:p>
            <a:r>
              <a:rPr lang="en-US" sz="2400" b="1" dirty="0">
                <a:solidFill>
                  <a:srgbClr val="77933C"/>
                </a:solidFill>
              </a:rPr>
              <a:t>Scientific Achievement</a:t>
            </a:r>
            <a:r>
              <a:rPr lang="en-US" b="1" dirty="0">
                <a:solidFill>
                  <a:srgbClr val="77933C"/>
                </a:solidFill>
              </a:rPr>
              <a:t/>
            </a:r>
            <a:br>
              <a:rPr lang="en-US" b="1" dirty="0">
                <a:solidFill>
                  <a:srgbClr val="77933C"/>
                </a:solidFill>
              </a:rPr>
            </a:br>
            <a:r>
              <a:rPr lang="en-US" sz="1600" dirty="0" smtClean="0"/>
              <a:t>LLNL scientists and colleagues have </a:t>
            </a:r>
            <a:r>
              <a:rPr lang="en-US" sz="1600" dirty="0"/>
              <a:t>reviewed progress on quantifying, understanding, and observationally constraining cloud feedbacks through the five </a:t>
            </a:r>
            <a:r>
              <a:rPr lang="en-US" sz="1600" dirty="0" smtClean="0"/>
              <a:t>IPCC Reports</a:t>
            </a:r>
            <a:r>
              <a:rPr lang="en-US" sz="1600" dirty="0"/>
              <a:t>. </a:t>
            </a:r>
            <a:r>
              <a:rPr lang="en-US" sz="1600" dirty="0" smtClean="0"/>
              <a:t>While continued </a:t>
            </a:r>
            <a:r>
              <a:rPr lang="en-US" sz="1600" dirty="0"/>
              <a:t>progress in this area is necessary, optimism is warranted </a:t>
            </a:r>
            <a:r>
              <a:rPr lang="en-US" sz="1600" dirty="0" smtClean="0"/>
              <a:t>given </a:t>
            </a:r>
            <a:r>
              <a:rPr lang="en-US" sz="1600" dirty="0"/>
              <a:t>the strides that have been made since the first report in </a:t>
            </a:r>
            <a:r>
              <a:rPr lang="en-US" sz="1600" dirty="0" smtClean="0"/>
              <a:t>1990</a:t>
            </a:r>
            <a:r>
              <a:rPr lang="en-US" sz="1600" dirty="0"/>
              <a:t>.</a:t>
            </a:r>
          </a:p>
          <a:p>
            <a:r>
              <a:rPr lang="en-US" sz="1600" dirty="0" smtClean="0"/>
              <a:t/>
            </a:r>
            <a:br>
              <a:rPr lang="en-US" sz="1600" dirty="0" smtClean="0"/>
            </a:br>
            <a:r>
              <a:rPr lang="en-US" sz="2400" b="1" dirty="0" smtClean="0">
                <a:solidFill>
                  <a:schemeClr val="accent3">
                    <a:lumMod val="75000"/>
                  </a:schemeClr>
                </a:solidFill>
              </a:rPr>
              <a:t>Significance &amp; Impact</a:t>
            </a:r>
            <a:r>
              <a:rPr lang="en-US" sz="2400" b="1" dirty="0">
                <a:solidFill>
                  <a:schemeClr val="accent3">
                    <a:lumMod val="75000"/>
                  </a:schemeClr>
                </a:solidFill>
              </a:rPr>
              <a:t/>
            </a:r>
            <a:br>
              <a:rPr lang="en-US" sz="2400" b="1" dirty="0">
                <a:solidFill>
                  <a:schemeClr val="accent3">
                    <a:lumMod val="75000"/>
                  </a:schemeClr>
                </a:solidFill>
              </a:rPr>
            </a:br>
            <a:r>
              <a:rPr lang="en-US" sz="1600" dirty="0"/>
              <a:t>S</a:t>
            </a:r>
            <a:r>
              <a:rPr lang="en-US" sz="1600" dirty="0" smtClean="0"/>
              <a:t>ubstantial </a:t>
            </a:r>
            <a:r>
              <a:rPr lang="en-US" sz="1600" dirty="0"/>
              <a:t>progress has been </a:t>
            </a:r>
            <a:r>
              <a:rPr lang="en-US" sz="1600" dirty="0" smtClean="0"/>
              <a:t>made in the area of cloud feedbacks, </a:t>
            </a:r>
            <a:r>
              <a:rPr lang="en-US" sz="1600" dirty="0"/>
              <a:t>culminating in the conclusion that </a:t>
            </a:r>
            <a:r>
              <a:rPr lang="en-US" sz="1600" dirty="0" smtClean="0"/>
              <a:t>they are </a:t>
            </a:r>
            <a:r>
              <a:rPr lang="en-US" sz="1600" dirty="0"/>
              <a:t>“likely positive” in the most recent IPCC </a:t>
            </a:r>
            <a:r>
              <a:rPr lang="en-US" sz="1600" dirty="0" smtClean="0"/>
              <a:t>report. </a:t>
            </a:r>
            <a:r>
              <a:rPr lang="en-US" sz="1600" dirty="0"/>
              <a:t>This conclusion has subsequently been strengthened by </a:t>
            </a:r>
            <a:r>
              <a:rPr lang="en-US" sz="1600" dirty="0" smtClean="0"/>
              <a:t>various analyses. Nevertheless</a:t>
            </a:r>
            <a:r>
              <a:rPr lang="en-US" sz="1600" dirty="0"/>
              <a:t>, much work remains to observe and more fully understand the many relevant processes, to further improve cloud simulations, and to further narrow the range in estimates of cloud feedback</a:t>
            </a:r>
            <a:r>
              <a:rPr lang="en-US" sz="1600" dirty="0" smtClean="0"/>
              <a:t>.</a:t>
            </a:r>
            <a:endParaRPr lang="en-US" sz="1600" dirty="0"/>
          </a:p>
        </p:txBody>
      </p:sp>
      <p:pic>
        <p:nvPicPr>
          <p:cNvPr id="3" name="Picture 2" descr="CP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1000" y="5334000"/>
            <a:ext cx="1119374" cy="1371600"/>
          </a:xfrm>
          <a:prstGeom prst="rect">
            <a:avLst/>
          </a:prstGeom>
        </p:spPr>
      </p:pic>
      <p:pic>
        <p:nvPicPr>
          <p:cNvPr id="16" name="Picture 34" descr="lab_icon_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5715000"/>
            <a:ext cx="890868"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5"/>
          <p:cNvPicPr>
            <a:picLocks noChangeAspect="1"/>
          </p:cNvPicPr>
          <p:nvPr/>
        </p:nvPicPr>
        <p:blipFill>
          <a:blip r:embed="rId5"/>
          <a:stretch>
            <a:fillRect/>
          </a:stretch>
        </p:blipFill>
        <p:spPr>
          <a:xfrm>
            <a:off x="5520876" y="11906"/>
            <a:ext cx="3533016" cy="2743200"/>
          </a:xfrm>
          <a:prstGeom prst="rect">
            <a:avLst/>
          </a:prstGeom>
        </p:spPr>
      </p:pic>
    </p:spTree>
    <p:extLst>
      <p:ext uri="{BB962C8B-B14F-4D97-AF65-F5344CB8AC3E}">
        <p14:creationId xmlns:p14="http://schemas.microsoft.com/office/powerpoint/2010/main" val="4180364362"/>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7305</TotalTime>
  <Words>83</Words>
  <Application>Microsoft Macintosh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Rod</vt:lpstr>
      <vt:lpstr>Arial</vt:lpstr>
      <vt:lpstr>Office Theme</vt:lpstr>
      <vt:lpstr>PowerPoint Presentation</vt:lpstr>
    </vt:vector>
  </TitlesOfParts>
  <Company>Office of Science</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Zelinka, Mark David</cp:lastModifiedBy>
  <cp:revision>132</cp:revision>
  <dcterms:created xsi:type="dcterms:W3CDTF">2011-09-07T23:26:42Z</dcterms:created>
  <dcterms:modified xsi:type="dcterms:W3CDTF">2017-10-05T18:03:36Z</dcterms:modified>
</cp:coreProperties>
</file>