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4690"/>
  </p:normalViewPr>
  <p:slideViewPr>
    <p:cSldViewPr snapToGrid="0" snapToObjects="1" showGuides="1">
      <p:cViewPr varScale="1">
        <p:scale>
          <a:sx n="101" d="100"/>
          <a:sy n="101" d="100"/>
        </p:scale>
        <p:origin x="150" y="5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89CA-B814-154D-AA4A-1890630B4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F45E28-40C7-7247-8F89-41DAF1914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71191F-6C99-AF4C-8CA5-59885D025CCA}"/>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0C8E6B60-ADE1-A748-BA70-34E5BCC5F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45975-122A-E84D-AE28-41F3AFCC0FBF}"/>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181007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74FF-42D8-9A42-A1E1-964CABFE07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D812B-73DB-2B4C-9A1F-BFB1B32B2D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2D0AB-1795-3F4E-940A-87FE6AD3854E}"/>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0B111714-A322-994D-BCF9-3D90C9BF8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576D5-1584-194A-8E9A-08477AC9F47A}"/>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40279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AA3603-FADC-9E4E-9086-B8E14F1FB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D53A-E9A3-A847-8153-DD9DCD6623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B4A49-AA87-494C-8A2F-9E54E2861629}"/>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058F15D6-0431-F045-AC42-9B032D600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EE46A-C595-E14C-B4EB-D64565E37AB2}"/>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38472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EAE8-98F2-714A-8B66-F6A1626E8C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FDE54-DBAD-404B-AE1D-9F8B5A1BB8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5D9E5-66C0-3349-8CCB-2D0CB74B7240}"/>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63A011F0-B865-9046-A4F0-57781010F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D5942-CDB2-354B-AB57-3E6CDBB079C6}"/>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9164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C89A-8A6F-194A-B7F4-721EB2444D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10C36-435D-6741-A9C7-1AC2AD326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FAA719-F3B4-8F44-8040-B44D797F2873}"/>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5012AAAD-7E29-0C44-B7C7-249188F93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DB1C7-5937-F449-8C5C-9FBF4876A2E5}"/>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6850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A00F-7664-6F48-BE68-01122C2FC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CFFFC-C789-C341-A7C7-894338CC79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A3842-22F0-904D-8F57-AC8637219F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BE49-4A83-C54D-9F6B-4038C7AD2060}"/>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6" name="Footer Placeholder 5">
            <a:extLst>
              <a:ext uri="{FF2B5EF4-FFF2-40B4-BE49-F238E27FC236}">
                <a16:creationId xmlns:a16="http://schemas.microsoft.com/office/drawing/2014/main" id="{97639357-9852-D742-85FF-90E663876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6A8A8-1661-214A-8536-8BA19A4FCB99}"/>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298289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7151-C3C9-744E-A3E2-982D39999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CF69F5-09E2-E041-83A8-EE14EC480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2B4739-CD0F-CA4B-84B2-B1379251BB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D4769-02FB-3544-A845-8CA065095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DC8D18-5E44-8442-B384-4B5C9AB68C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94F7F-7111-8E4B-B530-5DDA75695D54}"/>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8" name="Footer Placeholder 7">
            <a:extLst>
              <a:ext uri="{FF2B5EF4-FFF2-40B4-BE49-F238E27FC236}">
                <a16:creationId xmlns:a16="http://schemas.microsoft.com/office/drawing/2014/main" id="{12AFA4D6-7885-4940-8B07-96A6DF74A6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80308-A37D-6D46-84F7-58CA32B2E12C}"/>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326054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BC4-4B5F-274C-8D46-9380280C6D64}"/>
              </a:ext>
            </a:extLst>
          </p:cNvPr>
          <p:cNvSpPr>
            <a:spLocks noGrp="1"/>
          </p:cNvSpPr>
          <p:nvPr>
            <p:ph type="title"/>
          </p:nvPr>
        </p:nvSpPr>
        <p:spPr>
          <a:xfrm>
            <a:off x="838200" y="258417"/>
            <a:ext cx="10515600" cy="417445"/>
          </a:xfrm>
        </p:spPr>
        <p:txBody>
          <a:bodyPr>
            <a:no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03ADF3A3-FCA5-4646-916B-836E3632274D}"/>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4" name="Footer Placeholder 3">
            <a:extLst>
              <a:ext uri="{FF2B5EF4-FFF2-40B4-BE49-F238E27FC236}">
                <a16:creationId xmlns:a16="http://schemas.microsoft.com/office/drawing/2014/main" id="{F7259DFC-CAE1-2149-A4D4-C919604E37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79E9F1-A506-8643-B1F7-BD198702BCED}"/>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327829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39868-C92C-EC49-9B75-BE54F549F2CE}"/>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3" name="Footer Placeholder 2">
            <a:extLst>
              <a:ext uri="{FF2B5EF4-FFF2-40B4-BE49-F238E27FC236}">
                <a16:creationId xmlns:a16="http://schemas.microsoft.com/office/drawing/2014/main" id="{09BCC7D1-0DE0-6844-9253-7CD6D7FA6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D0D1E-EB8F-F44D-8279-8AAB318A9A77}"/>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337371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8F1B-DFE9-0C4D-B572-3B3B47436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8B7A32-DB4A-4C4D-AEF3-0819E9FD8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0E3048-E488-054A-8043-FF4B1D306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169194-E404-9F42-99C7-1F518A801199}"/>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6" name="Footer Placeholder 5">
            <a:extLst>
              <a:ext uri="{FF2B5EF4-FFF2-40B4-BE49-F238E27FC236}">
                <a16:creationId xmlns:a16="http://schemas.microsoft.com/office/drawing/2014/main" id="{C9F2B537-65FD-7B4E-8900-8F269E2A4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3A82D-BDFF-A442-806D-BCE0956548E5}"/>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276699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9A41-1029-8A44-A681-A263DE470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E74F5-A8D0-DE4E-9EED-201B87ACE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2280B-C00D-1E46-9E84-D51F363C4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65D44A-1294-B848-83B1-3E5CD61C4989}"/>
              </a:ext>
            </a:extLst>
          </p:cNvPr>
          <p:cNvSpPr>
            <a:spLocks noGrp="1"/>
          </p:cNvSpPr>
          <p:nvPr>
            <p:ph type="dt" sz="half" idx="10"/>
          </p:nvPr>
        </p:nvSpPr>
        <p:spPr/>
        <p:txBody>
          <a:bodyPr/>
          <a:lstStyle/>
          <a:p>
            <a:fld id="{95861F30-B216-5743-B647-A345980E8112}" type="datetimeFigureOut">
              <a:rPr lang="en-US" smtClean="0"/>
              <a:t>2/23/2021</a:t>
            </a:fld>
            <a:endParaRPr lang="en-US"/>
          </a:p>
        </p:txBody>
      </p:sp>
      <p:sp>
        <p:nvSpPr>
          <p:cNvPr id="6" name="Footer Placeholder 5">
            <a:extLst>
              <a:ext uri="{FF2B5EF4-FFF2-40B4-BE49-F238E27FC236}">
                <a16:creationId xmlns:a16="http://schemas.microsoft.com/office/drawing/2014/main" id="{197F10B0-A5DE-084A-975F-4BC439F3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362CB-BED3-AD4D-98D0-D4552C6F7A69}"/>
              </a:ext>
            </a:extLst>
          </p:cNvPr>
          <p:cNvSpPr>
            <a:spLocks noGrp="1"/>
          </p:cNvSpPr>
          <p:nvPr>
            <p:ph type="sldNum" sz="quarter" idx="12"/>
          </p:nvPr>
        </p:nvSpPr>
        <p:spPr/>
        <p:txBody>
          <a:bodyPr/>
          <a:lstStyle/>
          <a:p>
            <a:fld id="{587BCFD7-AA6E-9E45-987D-26AF59765E51}" type="slidenum">
              <a:rPr lang="en-US" smtClean="0"/>
              <a:t>‹#›</a:t>
            </a:fld>
            <a:endParaRPr lang="en-US"/>
          </a:p>
        </p:txBody>
      </p:sp>
    </p:spTree>
    <p:extLst>
      <p:ext uri="{BB962C8B-B14F-4D97-AF65-F5344CB8AC3E}">
        <p14:creationId xmlns:p14="http://schemas.microsoft.com/office/powerpoint/2010/main" val="396461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C32A3-E353-0240-9F9D-41B241B0E195}"/>
              </a:ext>
            </a:extLst>
          </p:cNvPr>
          <p:cNvSpPr>
            <a:spLocks noGrp="1"/>
          </p:cNvSpPr>
          <p:nvPr>
            <p:ph type="title"/>
          </p:nvPr>
        </p:nvSpPr>
        <p:spPr>
          <a:xfrm>
            <a:off x="838200" y="365125"/>
            <a:ext cx="10515600" cy="52939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16E819-42CB-ED49-A59D-3EC65E0B1F2C}"/>
              </a:ext>
            </a:extLst>
          </p:cNvPr>
          <p:cNvSpPr>
            <a:spLocks noGrp="1"/>
          </p:cNvSpPr>
          <p:nvPr>
            <p:ph type="body" idx="1"/>
          </p:nvPr>
        </p:nvSpPr>
        <p:spPr>
          <a:xfrm>
            <a:off x="838200" y="1083365"/>
            <a:ext cx="10515600" cy="50935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033E5-C208-574C-AB5C-E0941C8DB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61F30-B216-5743-B647-A345980E8112}" type="datetimeFigureOut">
              <a:rPr lang="en-US" smtClean="0"/>
              <a:t>2/23/2021</a:t>
            </a:fld>
            <a:endParaRPr lang="en-US"/>
          </a:p>
        </p:txBody>
      </p:sp>
      <p:sp>
        <p:nvSpPr>
          <p:cNvPr id="5" name="Footer Placeholder 4">
            <a:extLst>
              <a:ext uri="{FF2B5EF4-FFF2-40B4-BE49-F238E27FC236}">
                <a16:creationId xmlns:a16="http://schemas.microsoft.com/office/drawing/2014/main" id="{E8D44448-6BAF-6544-825B-51079ECC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180D7D-DA9E-D54B-96EB-9BB02B314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BCFD7-AA6E-9E45-987D-26AF59765E51}" type="slidenum">
              <a:rPr lang="en-US" smtClean="0"/>
              <a:t>‹#›</a:t>
            </a:fld>
            <a:endParaRPr lang="en-US"/>
          </a:p>
        </p:txBody>
      </p:sp>
    </p:spTree>
    <p:extLst>
      <p:ext uri="{BB962C8B-B14F-4D97-AF65-F5344CB8AC3E}">
        <p14:creationId xmlns:p14="http://schemas.microsoft.com/office/powerpoint/2010/main" val="23288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F039-6149-E34B-85F2-7FBF901CC738}"/>
              </a:ext>
            </a:extLst>
          </p:cNvPr>
          <p:cNvSpPr>
            <a:spLocks noGrp="1"/>
          </p:cNvSpPr>
          <p:nvPr>
            <p:ph type="title"/>
          </p:nvPr>
        </p:nvSpPr>
        <p:spPr/>
        <p:txBody>
          <a:bodyPr>
            <a:noAutofit/>
          </a:bodyPr>
          <a:lstStyle/>
          <a:p>
            <a:r>
              <a:rPr lang="en-US" sz="2800" dirty="0"/>
              <a:t>Labrador Sea freshening linked to Beaufort Gyre freshwater release</a:t>
            </a:r>
          </a:p>
        </p:txBody>
      </p:sp>
      <p:sp>
        <p:nvSpPr>
          <p:cNvPr id="5" name="Content Placeholder 4">
            <a:extLst>
              <a:ext uri="{FF2B5EF4-FFF2-40B4-BE49-F238E27FC236}">
                <a16:creationId xmlns:a16="http://schemas.microsoft.com/office/drawing/2014/main" id="{AD126743-51D0-4F47-91AB-1A5C46F6BE27}"/>
              </a:ext>
            </a:extLst>
          </p:cNvPr>
          <p:cNvSpPr>
            <a:spLocks noGrp="1"/>
          </p:cNvSpPr>
          <p:nvPr>
            <p:ph idx="1"/>
          </p:nvPr>
        </p:nvSpPr>
        <p:spPr>
          <a:xfrm>
            <a:off x="556591" y="1083365"/>
            <a:ext cx="5539409" cy="5486400"/>
          </a:xfrm>
        </p:spPr>
        <p:txBody>
          <a:bodyPr>
            <a:normAutofit lnSpcReduction="10000"/>
          </a:bodyPr>
          <a:lstStyle/>
          <a:p>
            <a:pPr marL="9525" indent="0">
              <a:buNone/>
            </a:pPr>
            <a:r>
              <a:rPr lang="en-US" sz="1800" b="1" dirty="0"/>
              <a:t>Objective</a:t>
            </a:r>
          </a:p>
          <a:p>
            <a:pPr marL="234950" indent="0">
              <a:lnSpc>
                <a:spcPct val="100000"/>
              </a:lnSpc>
              <a:buNone/>
            </a:pPr>
            <a:r>
              <a:rPr lang="en-US" sz="1400" dirty="0">
                <a:solidFill>
                  <a:prstClr val="black"/>
                </a:solidFill>
                <a:latin typeface="Calibri Light" panose="020F0302020204030204"/>
                <a:ea typeface="Source Sans Pro Light" charset="0"/>
                <a:cs typeface="Source Sans Pro Light" charset="0"/>
              </a:rPr>
              <a:t>To explore the fate of the BG freshwater after it is released and to quantify its downstream impact on the subpolar North Atlantic salinity.</a:t>
            </a:r>
            <a:endParaRPr lang="en-US" sz="1400" u="sng" dirty="0"/>
          </a:p>
          <a:p>
            <a:pPr marL="9525" indent="0">
              <a:buNone/>
            </a:pPr>
            <a:r>
              <a:rPr lang="en-US" sz="1800" b="1" dirty="0"/>
              <a:t>Findings</a:t>
            </a:r>
          </a:p>
          <a:p>
            <a:pPr marL="461963" indent="-227013">
              <a:lnSpc>
                <a:spcPct val="100000"/>
              </a:lnSpc>
              <a:buFont typeface="+mj-lt"/>
              <a:buAutoNum type="arabicParenR"/>
            </a:pPr>
            <a:r>
              <a:rPr lang="en-US" sz="1400" dirty="0">
                <a:latin typeface="+mj-lt"/>
                <a:ea typeface="Source Sans Pro Light" charset="0"/>
                <a:cs typeface="Source Sans Pro Light" charset="0"/>
              </a:rPr>
              <a:t>BG freshwater exited the Arctic mostly through the Canadian Arctic Archipelago, rather than </a:t>
            </a:r>
            <a:r>
              <a:rPr lang="en-US" sz="1400" dirty="0" err="1">
                <a:latin typeface="+mj-lt"/>
                <a:ea typeface="Source Sans Pro Light" charset="0"/>
                <a:cs typeface="Source Sans Pro Light" charset="0"/>
              </a:rPr>
              <a:t>Fram</a:t>
            </a:r>
            <a:r>
              <a:rPr lang="en-US" sz="1400" dirty="0">
                <a:latin typeface="+mj-lt"/>
                <a:ea typeface="Source Sans Pro Light" charset="0"/>
                <a:cs typeface="Source Sans Pro Light" charset="0"/>
              </a:rPr>
              <a:t> Strait, during an historical release event.</a:t>
            </a:r>
          </a:p>
          <a:p>
            <a:pPr marL="461963" indent="-227013">
              <a:lnSpc>
                <a:spcPct val="100000"/>
              </a:lnSpc>
              <a:spcBef>
                <a:spcPts val="400"/>
              </a:spcBef>
              <a:buFont typeface="+mj-lt"/>
              <a:buAutoNum type="arabicParenR"/>
            </a:pPr>
            <a:r>
              <a:rPr lang="en-US" sz="1400" dirty="0">
                <a:latin typeface="+mj-lt"/>
                <a:ea typeface="Source Sans Pro Light" charset="0"/>
                <a:cs typeface="Source Sans Pro Light" charset="0"/>
              </a:rPr>
              <a:t>The Labrador Sea is the most affected region in the subpolar North Atlantic, with a freshening of 0.2 </a:t>
            </a:r>
            <a:r>
              <a:rPr lang="en-US" sz="1400" dirty="0" err="1">
                <a:latin typeface="+mj-lt"/>
                <a:ea typeface="Source Sans Pro Light" charset="0"/>
                <a:cs typeface="Source Sans Pro Light" charset="0"/>
              </a:rPr>
              <a:t>psu</a:t>
            </a:r>
            <a:r>
              <a:rPr lang="en-US" sz="1400" dirty="0">
                <a:latin typeface="+mj-lt"/>
                <a:ea typeface="Source Sans Pro Light" charset="0"/>
                <a:cs typeface="Source Sans Pro Light" charset="0"/>
              </a:rPr>
              <a:t> on the western shelves and 0.4 </a:t>
            </a:r>
            <a:r>
              <a:rPr lang="en-US" sz="1400" dirty="0" err="1">
                <a:latin typeface="+mj-lt"/>
                <a:ea typeface="Source Sans Pro Light" charset="0"/>
                <a:cs typeface="Source Sans Pro Light" charset="0"/>
              </a:rPr>
              <a:t>psu</a:t>
            </a:r>
            <a:r>
              <a:rPr lang="en-US" sz="1400" dirty="0">
                <a:latin typeface="+mj-lt"/>
                <a:ea typeface="Source Sans Pro Light" charset="0"/>
                <a:cs typeface="Source Sans Pro Light" charset="0"/>
              </a:rPr>
              <a:t> in the Labrador Current.</a:t>
            </a:r>
          </a:p>
          <a:p>
            <a:pPr marL="461963" indent="-227013">
              <a:lnSpc>
                <a:spcPct val="100000"/>
              </a:lnSpc>
              <a:spcBef>
                <a:spcPts val="400"/>
              </a:spcBef>
              <a:buFont typeface="+mj-lt"/>
              <a:buAutoNum type="arabicParenR"/>
            </a:pPr>
            <a:r>
              <a:rPr lang="en-US" sz="1400" dirty="0">
                <a:latin typeface="+mj-lt"/>
                <a:ea typeface="Source Sans Pro Light" charset="0"/>
                <a:cs typeface="Source Sans Pro Light" charset="0"/>
              </a:rPr>
              <a:t>The impact of a future rapid release on Labrador Sea salinity could be significant, easily exceeding similar fluxes from Greenland meltwater.</a:t>
            </a:r>
          </a:p>
          <a:p>
            <a:pPr marL="9525" indent="0">
              <a:buNone/>
            </a:pPr>
            <a:r>
              <a:rPr lang="en-US" sz="1800" b="1" dirty="0"/>
              <a:t>Impact</a:t>
            </a:r>
          </a:p>
          <a:p>
            <a:pPr marL="461963" indent="-227013">
              <a:lnSpc>
                <a:spcPct val="110000"/>
              </a:lnSpc>
            </a:pPr>
            <a:r>
              <a:rPr lang="en-US" sz="1400" dirty="0">
                <a:latin typeface="+mj-lt"/>
                <a:ea typeface="Source Sans Pro Light" charset="0"/>
                <a:cs typeface="Source Sans Pro Light" charset="0"/>
              </a:rPr>
              <a:t>The first study that quantifies the fate of the Beaufort Gyre freshwater after it is released and its downstream impact.</a:t>
            </a:r>
          </a:p>
          <a:p>
            <a:pPr marL="461963" indent="-227013">
              <a:lnSpc>
                <a:spcPct val="110000"/>
              </a:lnSpc>
              <a:spcBef>
                <a:spcPts val="400"/>
              </a:spcBef>
            </a:pPr>
            <a:r>
              <a:rPr lang="en-US" sz="1400" dirty="0">
                <a:latin typeface="+mj-lt"/>
                <a:ea typeface="Source Sans Pro Light" charset="0"/>
                <a:cs typeface="Source Sans Pro Light" charset="0"/>
              </a:rPr>
              <a:t>The results have the potential to shift the somewhat Euro-centric thinking about Arctic outflows towards the North American side. </a:t>
            </a:r>
          </a:p>
          <a:p>
            <a:pPr marL="461963" indent="-227013">
              <a:lnSpc>
                <a:spcPct val="110000"/>
              </a:lnSpc>
              <a:spcBef>
                <a:spcPts val="400"/>
              </a:spcBef>
            </a:pPr>
            <a:r>
              <a:rPr lang="en-US" sz="1400" dirty="0">
                <a:latin typeface="+mj-lt"/>
                <a:ea typeface="Source Sans Pro Light" charset="0"/>
              </a:rPr>
              <a:t>The novel tracer design and its diagnosis provide a new way to quantify the downstream impact on salinity from any seawater mass of interest. </a:t>
            </a:r>
          </a:p>
          <a:p>
            <a:pPr marL="0" indent="0">
              <a:buNone/>
            </a:pPr>
            <a:endParaRPr lang="en-US" u="sng" dirty="0"/>
          </a:p>
        </p:txBody>
      </p:sp>
      <p:pic>
        <p:nvPicPr>
          <p:cNvPr id="7" name="Picture 6">
            <a:extLst>
              <a:ext uri="{FF2B5EF4-FFF2-40B4-BE49-F238E27FC236}">
                <a16:creationId xmlns:a16="http://schemas.microsoft.com/office/drawing/2014/main" id="{D1DA4EF0-D7C0-2D4F-B557-1C33720063BC}"/>
              </a:ext>
            </a:extLst>
          </p:cNvPr>
          <p:cNvPicPr>
            <a:picLocks noChangeAspect="1"/>
          </p:cNvPicPr>
          <p:nvPr/>
        </p:nvPicPr>
        <p:blipFill>
          <a:blip r:embed="rId2"/>
          <a:stretch>
            <a:fillRect/>
          </a:stretch>
        </p:blipFill>
        <p:spPr>
          <a:xfrm>
            <a:off x="6430616" y="1207605"/>
            <a:ext cx="5270223" cy="2509630"/>
          </a:xfrm>
          <a:prstGeom prst="rect">
            <a:avLst/>
          </a:prstGeom>
        </p:spPr>
      </p:pic>
      <p:sp>
        <p:nvSpPr>
          <p:cNvPr id="10" name="TextBox 9">
            <a:extLst>
              <a:ext uri="{FF2B5EF4-FFF2-40B4-BE49-F238E27FC236}">
                <a16:creationId xmlns:a16="http://schemas.microsoft.com/office/drawing/2014/main" id="{947A72E3-6137-A447-A3F3-E901F7D14E96}"/>
              </a:ext>
            </a:extLst>
          </p:cNvPr>
          <p:cNvSpPr txBox="1"/>
          <p:nvPr/>
        </p:nvSpPr>
        <p:spPr>
          <a:xfrm>
            <a:off x="6430616" y="3826565"/>
            <a:ext cx="5264428" cy="830997"/>
          </a:xfrm>
          <a:prstGeom prst="rect">
            <a:avLst/>
          </a:prstGeom>
          <a:noFill/>
        </p:spPr>
        <p:txBody>
          <a:bodyPr wrap="square" rtlCol="0">
            <a:spAutoFit/>
          </a:bodyPr>
          <a:lstStyle/>
          <a:p>
            <a:r>
              <a:rPr lang="en-US" sz="1200" dirty="0">
                <a:latin typeface="+mj-lt"/>
              </a:rPr>
              <a:t>Dye tracer released from the Beaufort Gyre region of the western Artic Ocean indicates freshwater transport through the Canadian Arctic Archipelago into the western Labrador Sea and causes freshening over there (Figure courtesy of Francesca </a:t>
            </a:r>
            <a:r>
              <a:rPr lang="en-US" sz="1200" dirty="0" err="1">
                <a:latin typeface="+mj-lt"/>
              </a:rPr>
              <a:t>Samsel</a:t>
            </a:r>
            <a:r>
              <a:rPr lang="en-US" sz="1200" dirty="0">
                <a:latin typeface="+mj-lt"/>
              </a:rPr>
              <a:t> and Greg Abram ).</a:t>
            </a:r>
          </a:p>
        </p:txBody>
      </p:sp>
      <p:sp>
        <p:nvSpPr>
          <p:cNvPr id="11" name="TextBox 10">
            <a:extLst>
              <a:ext uri="{FF2B5EF4-FFF2-40B4-BE49-F238E27FC236}">
                <a16:creationId xmlns:a16="http://schemas.microsoft.com/office/drawing/2014/main" id="{833055C9-3D41-4244-B9AA-500B40C8CEAF}"/>
              </a:ext>
            </a:extLst>
          </p:cNvPr>
          <p:cNvSpPr txBox="1"/>
          <p:nvPr/>
        </p:nvSpPr>
        <p:spPr>
          <a:xfrm>
            <a:off x="697189" y="6308155"/>
            <a:ext cx="1079762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latin typeface="+mj-lt"/>
              </a:rPr>
              <a:t>Zhang, J., W. Weijer, M. Steele, W. Cheng, T. Verma, and M. Veneziani (2021): Labrador Sea freshening linked to Beaufort Gyre freshwater release. Nature Communications, 12. </a:t>
            </a:r>
            <a:r>
              <a:rPr lang="en-US" sz="1400" dirty="0" err="1">
                <a:latin typeface="+mj-lt"/>
              </a:rPr>
              <a:t>doi</a:t>
            </a:r>
            <a:r>
              <a:rPr lang="en-US" sz="1400" dirty="0">
                <a:latin typeface="+mj-lt"/>
              </a:rPr>
              <a:t>: 10.1038/s41467-021-21470-3.</a:t>
            </a:r>
            <a:endParaRPr lang="en-US" sz="1400" dirty="0">
              <a:latin typeface="+mj-lt"/>
            </a:endParaRPr>
          </a:p>
        </p:txBody>
      </p:sp>
    </p:spTree>
    <p:extLst>
      <p:ext uri="{BB962C8B-B14F-4D97-AF65-F5344CB8AC3E}">
        <p14:creationId xmlns:p14="http://schemas.microsoft.com/office/powerpoint/2010/main" val="2620337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268</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 Light</vt:lpstr>
      <vt:lpstr>Office Theme</vt:lpstr>
      <vt:lpstr>Labrador Sea freshening linked to Beaufort Gyre freshwater release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Labrador Sea freshening linked to Beaufort Gyre freshwater release</dc:title>
  <dc:creator>Jiaxu Zhang</dc:creator>
  <cp:lastModifiedBy>Weijer, Wilbert</cp:lastModifiedBy>
  <cp:revision>4</cp:revision>
  <dcterms:created xsi:type="dcterms:W3CDTF">2021-01-11T22:23:15Z</dcterms:created>
  <dcterms:modified xsi:type="dcterms:W3CDTF">2021-02-23T16:36:47Z</dcterms:modified>
</cp:coreProperties>
</file>