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9" r:id="rId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mes, Catherine L" initials="HCL" lastIdx="7" clrIdx="0">
    <p:extLst>
      <p:ext uri="{19B8F6BF-5375-455C-9EA6-DF929625EA0E}">
        <p15:presenceInfo xmlns:p15="http://schemas.microsoft.com/office/powerpoint/2012/main" userId="S::catherine.himes@pnnl.gov::3188da6f-cffb-4e9b-aed8-fac80e95ab34" providerId="AD"/>
      </p:ext>
    </p:extLst>
  </p:cmAuthor>
  <p:cmAuthor id="2" name="Mundy, Beth E" initials="MBE" lastIdx="4" clrIdx="1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3" name="Wang, Hailong" initials="WH" lastIdx="4" clrIdx="2">
    <p:extLst>
      <p:ext uri="{19B8F6BF-5375-455C-9EA6-DF929625EA0E}">
        <p15:presenceInfo xmlns:p15="http://schemas.microsoft.com/office/powerpoint/2012/main" userId="S::hailong.wang@pnnl.gov::ed96a7c6-a97f-4a75-bc42-4e66834aff0f" providerId="AD"/>
      </p:ext>
    </p:extLst>
  </p:cmAuthor>
  <p:cmAuthor id="4" name="Tackett, Susan M" initials="TSM" lastIdx="2" clrIdx="3">
    <p:extLst>
      <p:ext uri="{19B8F6BF-5375-455C-9EA6-DF929625EA0E}">
        <p15:presenceInfo xmlns:p15="http://schemas.microsoft.com/office/powerpoint/2012/main" userId="S::susan.tackett@pnnl.gov::167ce18c-b39f-4abc-bc03-028e1caa66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47" autoAdjust="0"/>
    <p:restoredTop sz="94625" autoAdjust="0"/>
  </p:normalViewPr>
  <p:slideViewPr>
    <p:cSldViewPr>
      <p:cViewPr varScale="1">
        <p:scale>
          <a:sx n="67" d="100"/>
          <a:sy n="67" d="100"/>
        </p:scale>
        <p:origin x="17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0B19E283-4C5B-4A1C-8C7A-ED5C114940EE}"/>
    <pc:docChg chg="custSel">
      <pc:chgData name="Mundy, Beth E" userId="09c03546-1d2d-4d82-89e1-bb5e2a2e687b" providerId="ADAL" clId="{0B19E283-4C5B-4A1C-8C7A-ED5C114940EE}" dt="2021-12-20T17:23:58.654" v="0" actId="1592"/>
      <pc:docMkLst>
        <pc:docMk/>
      </pc:docMkLst>
      <pc:sldChg chg="delCm">
        <pc:chgData name="Mundy, Beth E" userId="09c03546-1d2d-4d82-89e1-bb5e2a2e687b" providerId="ADAL" clId="{0B19E283-4C5B-4A1C-8C7A-ED5C114940EE}" dt="2021-12-20T17:23:58.654" v="0" actId="1592"/>
        <pc:sldMkLst>
          <pc:docMk/>
          <pc:sldMk cId="3398349717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167529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85892" y="1271826"/>
            <a:ext cx="4409908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Quantify the contributions of various terms affecting the surface energy budget to the cold season (October–February) Arctic surface warming trend.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Describe the impact of atmospheric temperature and moisture changes on surface warming. </a:t>
            </a: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Analyze observationally based reanalysis data (1979−2020) to identify important factors  influencing Arctic surface temperature and energy budget terms.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Use the surface radiative-kernel method to calculate the source contribution of temperature and moisture to the surface longwave energy flux.</a:t>
            </a:r>
          </a:p>
          <a:p>
            <a:pPr marL="228600" indent="-228600" algn="ctr" eaLnBrk="1" hangingPunct="1">
              <a:spcBef>
                <a:spcPts val="252"/>
              </a:spcBef>
              <a:spcAft>
                <a:spcPts val="0"/>
              </a:spcAft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An increase in clear-sky downward longwave radiation explains 82% of the cold season Arctic surface warming trend.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Reduced low inversion strength largely explains the reduction in the downward flux of infrared energy due to vertically nonuniform temperature and related moisture changes.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Lapse-rate feedback in the Arctic cold season is likely a consequence of sea-ice changes and the sea-ice albedo feedback during the preceding warm season.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51137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000" b="1" dirty="0">
                <a:latin typeface="Arial" panose="020B0604020202020204" pitchFamily="34" charset="0"/>
              </a:rPr>
              <a:t>What Factors Contribute to Recent Rapid Wintertime Arctic Warming?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53137" y="5906157"/>
            <a:ext cx="4234466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000" dirty="0">
                <a:latin typeface="+mn-lt"/>
              </a:rPr>
              <a:t>Zhang, R., Wang, H., Fu, Q., Rasch, P. J., Wu, M., and </a:t>
            </a:r>
            <a:r>
              <a:rPr lang="en-US" sz="1000" dirty="0" err="1">
                <a:latin typeface="+mn-lt"/>
              </a:rPr>
              <a:t>Maslowski</a:t>
            </a:r>
            <a:r>
              <a:rPr lang="en-US" sz="1000" dirty="0">
                <a:latin typeface="+mn-lt"/>
              </a:rPr>
              <a:t>, W. (2021). Understanding the cold season Arctic surface warming trend in recent decades. Geophysical Research Letters, 48, e2021GL094878. DOI: 10.1029/2021GL094878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510465" y="4070712"/>
            <a:ext cx="444337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(a) The cold season (October–February) mean sea ice concentration (shading) and surface energy budget terms (W m</a:t>
            </a:r>
            <a:r>
              <a:rPr lang="en-US" altLang="en-US" sz="1200" b="1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-2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) over the Arctic, including net shortwave (</a:t>
            </a:r>
            <a:r>
              <a:rPr lang="en-US" altLang="en-US" sz="1200" b="1" dirty="0" err="1">
                <a:solidFill>
                  <a:srgbClr val="0000FF"/>
                </a:solidFill>
                <a:latin typeface="Arial" panose="020B0604020202020204" pitchFamily="34" charset="0"/>
              </a:rPr>
              <a:t>rsns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), sensible heat (SH), latent heat (LE), upward longwave (</a:t>
            </a:r>
            <a:r>
              <a:rPr lang="en-US" altLang="en-US" sz="1200" b="1" dirty="0" err="1">
                <a:solidFill>
                  <a:srgbClr val="0000FF"/>
                </a:solidFill>
                <a:latin typeface="Arial" panose="020B0604020202020204" pitchFamily="34" charset="0"/>
              </a:rPr>
              <a:t>rlus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), clear-sky downward longwave (</a:t>
            </a:r>
            <a:r>
              <a:rPr lang="en-US" altLang="en-US" sz="1200" b="1" dirty="0" err="1">
                <a:solidFill>
                  <a:srgbClr val="0000FF"/>
                </a:solidFill>
                <a:latin typeface="Arial" panose="020B0604020202020204" pitchFamily="34" charset="0"/>
              </a:rPr>
              <a:t>rldsclr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), longwave cloud forcing (</a:t>
            </a:r>
            <a:r>
              <a:rPr lang="en-US" altLang="en-US" sz="1200" b="1" dirty="0" err="1">
                <a:solidFill>
                  <a:srgbClr val="0000FF"/>
                </a:solidFill>
                <a:latin typeface="Arial" panose="020B0604020202020204" pitchFamily="34" charset="0"/>
              </a:rPr>
              <a:t>rldscld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), and net gain (G). (b) Contributions of different energy budget terms to the total Arctic surface warming trend (1.11 K per decade) in the cold season.     </a:t>
            </a: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CE104285-0B18-B049-A4C6-55F9EB17BB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464" y="1586945"/>
            <a:ext cx="2259906" cy="2296055"/>
          </a:xfrm>
          <a:prstGeom prst="rect">
            <a:avLst/>
          </a:prstGeom>
        </p:spPr>
      </p:pic>
      <p:pic>
        <p:nvPicPr>
          <p:cNvPr id="8" name="Picture 7" descr="Chart, scatter chart&#10;&#10;Description automatically generated">
            <a:extLst>
              <a:ext uri="{FF2B5EF4-FFF2-40B4-BE49-F238E27FC236}">
                <a16:creationId xmlns:a16="http://schemas.microsoft.com/office/drawing/2014/main" id="{C0DB5491-7FBB-3D4A-9529-CAB2F0C216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020" y="1668172"/>
            <a:ext cx="216058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349717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 xsi:nil="true"/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microsoft.com/office/infopath/2007/PartnerControls"/>
    <ds:schemaRef ds:uri="http://schemas.microsoft.com/office/2006/documentManagement/types"/>
    <ds:schemaRef ds:uri="http://schemas.microsoft.com/sharepoint/v3"/>
    <ds:schemaRef ds:uri="http://purl.org/dc/elements/1.1/"/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3f367a74-7294-440b-bcf2-615eafc1d48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F7996BB-AED2-44F9-9BE7-9384FC01DE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7020</TotalTime>
  <Words>334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42</cp:revision>
  <cp:lastPrinted>2011-05-11T17:30:12Z</cp:lastPrinted>
  <dcterms:created xsi:type="dcterms:W3CDTF">2017-11-02T21:19:41Z</dcterms:created>
  <dcterms:modified xsi:type="dcterms:W3CDTF">2021-12-20T17:23:59Z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</Properties>
</file>