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65" autoAdjust="0"/>
  </p:normalViewPr>
  <p:slideViewPr>
    <p:cSldViewPr>
      <p:cViewPr varScale="1">
        <p:scale>
          <a:sx n="115" d="100"/>
          <a:sy n="115" d="100"/>
        </p:scale>
        <p:origin x="181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eaLnBrk="1" hangingPunct="1">
              <a:defRPr sz="1200" smtClean="0">
                <a:cs typeface="Arial" charset="0"/>
              </a:defRPr>
            </a:lvl1pPr>
          </a:lstStyle>
          <a:p>
            <a:pPr>
              <a:defRPr/>
            </a:pPr>
            <a:fld id="{F07B48E2-4DA2-E942-9D05-04B0295D02F4}" type="datetimeFigureOut">
              <a:rPr lang="en-US"/>
              <a:pPr>
                <a:defRPr/>
              </a:pPr>
              <a:t>2/8/2017</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eaLnBrk="1" hangingPunct="1">
              <a:defRPr sz="1200" smtClean="0">
                <a:cs typeface="Arial" charset="0"/>
              </a:defRPr>
            </a:lvl1pPr>
          </a:lstStyle>
          <a:p>
            <a:pPr>
              <a:defRPr/>
            </a:pPr>
            <a:fld id="{5D22C629-2696-D444-93E6-E067381BB9D3}" type="slidenum">
              <a:rPr lang="en-US"/>
              <a:pPr>
                <a:defRPr/>
              </a:pPr>
              <a:t>‹#›</a:t>
            </a:fld>
            <a:endParaRPr lang="en-US"/>
          </a:p>
        </p:txBody>
      </p:sp>
    </p:spTree>
    <p:extLst>
      <p:ext uri="{BB962C8B-B14F-4D97-AF65-F5344CB8AC3E}">
        <p14:creationId xmlns:p14="http://schemas.microsoft.com/office/powerpoint/2010/main" val="301843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fld id="{F8836D93-E32D-D148-9FE6-3A1D251F10A2}" type="slidenum">
              <a:rPr lang="en-US" sz="1200"/>
              <a:pPr/>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smtClean="0">
                <a:latin typeface="Calibri" charset="0"/>
              </a:rPr>
              <a:t>http://www.pnnl.gov/science/highlights/highlights.asp?division=749</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dirty="0" smtClean="0">
              <a:latin typeface="+mn-lt"/>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Zhang, Z., X. Dong, B. Xi, H. Song, P-L Ma, S. Ghan, S. </a:t>
            </a:r>
            <a:r>
              <a:rPr lang="en-US" sz="1200" kern="1200" dirty="0" err="1" smtClean="0">
                <a:solidFill>
                  <a:schemeClr val="tx1"/>
                </a:solidFill>
                <a:effectLst/>
                <a:latin typeface="+mn-lt"/>
                <a:ea typeface="ＭＳ Ｐゴシック" charset="0"/>
                <a:cs typeface="ＭＳ Ｐゴシック" charset="0"/>
              </a:rPr>
              <a:t>Platnick</a:t>
            </a:r>
            <a:r>
              <a:rPr lang="en-US" sz="1200" kern="1200" dirty="0" smtClean="0">
                <a:solidFill>
                  <a:schemeClr val="tx1"/>
                </a:solidFill>
                <a:effectLst/>
                <a:latin typeface="+mn-lt"/>
                <a:ea typeface="ＭＳ Ｐゴシック" charset="0"/>
                <a:cs typeface="ＭＳ Ｐゴシック" charset="0"/>
              </a:rPr>
              <a:t>, and P. </a:t>
            </a:r>
            <a:r>
              <a:rPr lang="en-US" sz="1200" kern="1200" dirty="0" err="1" smtClean="0">
                <a:solidFill>
                  <a:schemeClr val="tx1"/>
                </a:solidFill>
                <a:effectLst/>
                <a:latin typeface="+mn-lt"/>
                <a:ea typeface="ＭＳ Ｐゴシック" charset="0"/>
                <a:cs typeface="ＭＳ Ｐゴシック" charset="0"/>
              </a:rPr>
              <a:t>Minnis</a:t>
            </a:r>
            <a:r>
              <a:rPr lang="en-US" sz="1200" kern="1200" dirty="0" smtClean="0">
                <a:solidFill>
                  <a:schemeClr val="tx1"/>
                </a:solidFill>
                <a:effectLst/>
                <a:latin typeface="+mn-lt"/>
                <a:ea typeface="ＭＳ Ｐゴシック" charset="0"/>
                <a:cs typeface="ＭＳ Ｐゴシック" charset="0"/>
              </a:rPr>
              <a:t>, 2017: Inter-comparisons of marine boundary layer cloud properties from the ARM CAP-MBL campaign and two MODIS cloud products. </a:t>
            </a:r>
            <a:r>
              <a:rPr lang="en-US" sz="1200" i="1" kern="1200" dirty="0" smtClean="0">
                <a:solidFill>
                  <a:schemeClr val="tx1"/>
                </a:solidFill>
                <a:effectLst/>
                <a:latin typeface="+mn-lt"/>
                <a:ea typeface="ＭＳ Ｐゴシック" charset="0"/>
                <a:cs typeface="ＭＳ Ｐゴシック" charset="0"/>
              </a:rPr>
              <a:t>J. </a:t>
            </a:r>
            <a:r>
              <a:rPr lang="en-US" sz="1200" i="1" kern="1200" dirty="0" err="1" smtClean="0">
                <a:solidFill>
                  <a:schemeClr val="tx1"/>
                </a:solidFill>
                <a:effectLst/>
                <a:latin typeface="+mn-lt"/>
                <a:ea typeface="ＭＳ Ｐゴシック" charset="0"/>
                <a:cs typeface="ＭＳ Ｐゴシック" charset="0"/>
              </a:rPr>
              <a:t>Geophys</a:t>
            </a:r>
            <a:r>
              <a:rPr lang="en-US" sz="1200" i="1" kern="1200" dirty="0" smtClean="0">
                <a:solidFill>
                  <a:schemeClr val="tx1"/>
                </a:solidFill>
                <a:effectLst/>
                <a:latin typeface="+mn-lt"/>
                <a:ea typeface="ＭＳ Ｐゴシック" charset="0"/>
                <a:cs typeface="ＭＳ Ｐゴシック" charset="0"/>
              </a:rPr>
              <a:t>. Res</a:t>
            </a:r>
            <a:r>
              <a:rPr lang="en-US" sz="1200" kern="1200" dirty="0" smtClean="0">
                <a:solidFill>
                  <a:schemeClr val="tx1"/>
                </a:solidFill>
                <a:effectLst/>
                <a:latin typeface="+mn-lt"/>
                <a:ea typeface="ＭＳ Ｐゴシック" charset="0"/>
                <a:cs typeface="ＭＳ Ｐゴシック" charset="0"/>
              </a:rPr>
              <a:t>., accepted</a:t>
            </a:r>
            <a:r>
              <a:rPr lang="en-US" sz="1000" dirty="0" smtClean="0">
                <a:effectLst/>
              </a:rPr>
              <a:t> </a:t>
            </a:r>
            <a:endParaRPr lang="en-US" sz="1000" b="1" dirty="0" smtClean="0">
              <a:latin typeface="+mn-lt"/>
            </a:endParaRPr>
          </a:p>
          <a:p>
            <a:pPr eaLnBrk="1" hangingPunct="1">
              <a:spcBef>
                <a:spcPct val="0"/>
              </a:spcBef>
            </a:pPr>
            <a:endParaRPr lang="en-US" sz="1000" b="1" smtClean="0">
              <a:latin typeface="Calibri" charset="0"/>
            </a:endParaRPr>
          </a:p>
          <a:p>
            <a:pPr eaLnBrk="1" hangingPunct="1">
              <a:spcBef>
                <a:spcPct val="0"/>
              </a:spcBef>
            </a:pPr>
            <a:r>
              <a:rPr lang="en-US" sz="1000" b="1" smtClean="0">
                <a:latin typeface="Calibri" charset="0"/>
              </a:rPr>
              <a:t>Abstract</a:t>
            </a:r>
            <a:endParaRPr lang="en-US" sz="1000" b="1" dirty="0" smtClean="0">
              <a:latin typeface="Calibri" charset="0"/>
            </a:endParaRPr>
          </a:p>
          <a:p>
            <a:pPr eaLnBrk="1" hangingPunct="1">
              <a:spcBef>
                <a:spcPct val="0"/>
              </a:spcBef>
            </a:pPr>
            <a:r>
              <a:rPr lang="en-US" sz="1000" dirty="0" smtClean="0">
                <a:latin typeface="Calibri" charset="0"/>
              </a:rPr>
              <a:t>Coarse-resolution climate models increasingly rely on probability density functions (PDFs) to represent </a:t>
            </a:r>
            <a:r>
              <a:rPr lang="en-US" sz="1000" dirty="0" err="1" smtClean="0">
                <a:latin typeface="Calibri" charset="0"/>
              </a:rPr>
              <a:t>subgrid</a:t>
            </a:r>
            <a:r>
              <a:rPr lang="en-US" sz="1000" dirty="0" smtClean="0">
                <a:latin typeface="Calibri" charset="0"/>
              </a:rPr>
              <a:t>-scale variability of prognostic variables. While PDFs characterize the horizontal variability, a separate treatment is needed to account for the vertical structure of clouds and precipitation. When sub-columns are drawn from these PDFs for microphysics or radiation parameterizations, appropriate vertical correlations must be enforced via PDF overlap specifications. This study evaluates the representation of PDF overlap in the </a:t>
            </a:r>
            <a:r>
              <a:rPr lang="en-US" sz="1000" dirty="0" err="1" smtClean="0">
                <a:latin typeface="Calibri" charset="0"/>
              </a:rPr>
              <a:t>Subgrid</a:t>
            </a:r>
            <a:r>
              <a:rPr lang="en-US" sz="1000" dirty="0" smtClean="0">
                <a:latin typeface="Calibri" charset="0"/>
              </a:rPr>
              <a:t> Importance Latin Hypercube Sampler (SILHS) employed in the assumed PDF turbulence and cloud scheme called the Cloud Layers Unified By </a:t>
            </a:r>
            <a:r>
              <a:rPr lang="en-US" sz="1000" dirty="0" err="1" smtClean="0">
                <a:latin typeface="Calibri" charset="0"/>
              </a:rPr>
              <a:t>Binormals</a:t>
            </a:r>
            <a:r>
              <a:rPr lang="en-US" sz="1000" dirty="0" smtClean="0">
                <a:latin typeface="Calibri" charset="0"/>
              </a:rPr>
              <a:t> (CLUBB). PDF overlap in CLUBB-SILHS simulations of continental and tropical oceanic deep convection is compared with overlap of PDF of various microphysics variables in cloud-resolving model (CRM) simulations of the same cases that explicitly predict the 3D structure of cloud and precipitation fields. CRM results show that PDF overlap varies significantly between different hydrometeor types, as well as between PDFs of mass and number mixing ratios for each species, - a distinction that the current SILHS implementation does not make. In CRM simulations that explicitly resolve cloud and precipitation structures, faster falling species, such as rain and </a:t>
            </a:r>
            <a:r>
              <a:rPr lang="en-US" sz="1000" dirty="0" err="1" smtClean="0">
                <a:latin typeface="Calibri" charset="0"/>
              </a:rPr>
              <a:t>graupel</a:t>
            </a:r>
            <a:r>
              <a:rPr lang="en-US" sz="1000" dirty="0" smtClean="0">
                <a:latin typeface="Calibri" charset="0"/>
              </a:rPr>
              <a:t>, exhibit significantly higher coherence in their vertical distributions than slow falling cloud liquid and ice. These results suggest that to improve the overlap treatment in the sub-column generator, the PDF correlations need to depend on hydrometeor properties, such as fall speeds, in addition to the currently implemented dependency on the turbulent convective length scale.</a:t>
            </a:r>
          </a:p>
          <a:p>
            <a:pPr eaLnBrk="1" hangingPunct="1">
              <a:spcBef>
                <a:spcPct val="0"/>
              </a:spcBef>
            </a:pPr>
            <a:endParaRPr lang="en-US" sz="1000" dirty="0">
              <a:latin typeface="Calibri" charset="0"/>
            </a:endParaRPr>
          </a:p>
        </p:txBody>
      </p:sp>
    </p:spTree>
    <p:extLst>
      <p:ext uri="{BB962C8B-B14F-4D97-AF65-F5344CB8AC3E}">
        <p14:creationId xmlns:p14="http://schemas.microsoft.com/office/powerpoint/2010/main" val="206482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05CDA2-9382-DF4B-B65C-C315A83688D8}"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A66754-DE92-5A46-8593-9469F2643E5C}" type="slidenum">
              <a:rPr lang="en-US"/>
              <a:pPr>
                <a:defRPr/>
              </a:pPr>
              <a:t>‹#›</a:t>
            </a:fld>
            <a:endParaRPr lang="en-US"/>
          </a:p>
        </p:txBody>
      </p:sp>
    </p:spTree>
    <p:extLst>
      <p:ext uri="{BB962C8B-B14F-4D97-AF65-F5344CB8AC3E}">
        <p14:creationId xmlns:p14="http://schemas.microsoft.com/office/powerpoint/2010/main" val="114547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4EA334-7032-6F4B-904D-BAD57D29F165}"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B49BF4-CB0C-324F-861F-F9A7E95A6ACF}" type="slidenum">
              <a:rPr lang="en-US"/>
              <a:pPr>
                <a:defRPr/>
              </a:pPr>
              <a:t>‹#›</a:t>
            </a:fld>
            <a:endParaRPr lang="en-US"/>
          </a:p>
        </p:txBody>
      </p:sp>
    </p:spTree>
    <p:extLst>
      <p:ext uri="{BB962C8B-B14F-4D97-AF65-F5344CB8AC3E}">
        <p14:creationId xmlns:p14="http://schemas.microsoft.com/office/powerpoint/2010/main" val="251193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A7845A-C963-9047-BDCC-633739B3EA21}"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A98EC6-3E2A-774F-98D3-0C9E671B6B75}" type="slidenum">
              <a:rPr lang="en-US"/>
              <a:pPr>
                <a:defRPr/>
              </a:pPr>
              <a:t>‹#›</a:t>
            </a:fld>
            <a:endParaRPr lang="en-US"/>
          </a:p>
        </p:txBody>
      </p:sp>
    </p:spTree>
    <p:extLst>
      <p:ext uri="{BB962C8B-B14F-4D97-AF65-F5344CB8AC3E}">
        <p14:creationId xmlns:p14="http://schemas.microsoft.com/office/powerpoint/2010/main" val="3420916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66248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DABB3-89DC-C147-80B6-F1D028BC4559}"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DC9314-0970-1345-BD6B-0F48E12F6AE0}" type="slidenum">
              <a:rPr lang="en-US"/>
              <a:pPr>
                <a:defRPr/>
              </a:pPr>
              <a:t>‹#›</a:t>
            </a:fld>
            <a:endParaRPr lang="en-US"/>
          </a:p>
        </p:txBody>
      </p:sp>
    </p:spTree>
    <p:extLst>
      <p:ext uri="{BB962C8B-B14F-4D97-AF65-F5344CB8AC3E}">
        <p14:creationId xmlns:p14="http://schemas.microsoft.com/office/powerpoint/2010/main" val="348392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426E71-921F-4945-BA10-D8AB048A2DB4}"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31D12-11D5-9648-BB0E-CED263E2C6AB}" type="slidenum">
              <a:rPr lang="en-US"/>
              <a:pPr>
                <a:defRPr/>
              </a:pPr>
              <a:t>‹#›</a:t>
            </a:fld>
            <a:endParaRPr lang="en-US"/>
          </a:p>
        </p:txBody>
      </p:sp>
    </p:spTree>
    <p:extLst>
      <p:ext uri="{BB962C8B-B14F-4D97-AF65-F5344CB8AC3E}">
        <p14:creationId xmlns:p14="http://schemas.microsoft.com/office/powerpoint/2010/main" val="143609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D19B21E-14E3-5E44-A4AC-6D5262AE81EC}"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4D2620-E929-AD41-B3B5-8A64D064826F}" type="slidenum">
              <a:rPr lang="en-US"/>
              <a:pPr>
                <a:defRPr/>
              </a:pPr>
              <a:t>‹#›</a:t>
            </a:fld>
            <a:endParaRPr lang="en-US"/>
          </a:p>
        </p:txBody>
      </p:sp>
    </p:spTree>
    <p:extLst>
      <p:ext uri="{BB962C8B-B14F-4D97-AF65-F5344CB8AC3E}">
        <p14:creationId xmlns:p14="http://schemas.microsoft.com/office/powerpoint/2010/main" val="177256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B10F52-70D9-764B-BDED-E515A4D46607}" type="datetimeFigureOut">
              <a:rPr lang="en-US"/>
              <a:pPr>
                <a:defRPr/>
              </a:pPr>
              <a:t>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3599E6-1742-D74F-9759-AFB0E40A598A}" type="slidenum">
              <a:rPr lang="en-US"/>
              <a:pPr>
                <a:defRPr/>
              </a:pPr>
              <a:t>‹#›</a:t>
            </a:fld>
            <a:endParaRPr lang="en-US"/>
          </a:p>
        </p:txBody>
      </p:sp>
    </p:spTree>
    <p:extLst>
      <p:ext uri="{BB962C8B-B14F-4D97-AF65-F5344CB8AC3E}">
        <p14:creationId xmlns:p14="http://schemas.microsoft.com/office/powerpoint/2010/main" val="288173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FCD8F0-171D-4544-8083-E1AE4806AE52}" type="datetimeFigureOut">
              <a:rPr lang="en-US"/>
              <a:pPr>
                <a:defRPr/>
              </a:pPr>
              <a:t>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AE9DCB-DF8B-7E43-B0D2-7E0E9EE5CD3C}" type="slidenum">
              <a:rPr lang="en-US"/>
              <a:pPr>
                <a:defRPr/>
              </a:pPr>
              <a:t>‹#›</a:t>
            </a:fld>
            <a:endParaRPr lang="en-US"/>
          </a:p>
        </p:txBody>
      </p:sp>
    </p:spTree>
    <p:extLst>
      <p:ext uri="{BB962C8B-B14F-4D97-AF65-F5344CB8AC3E}">
        <p14:creationId xmlns:p14="http://schemas.microsoft.com/office/powerpoint/2010/main" val="331452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92A6C1-C14F-0F49-884C-9CF0E795C425}" type="datetimeFigureOut">
              <a:rPr lang="en-US"/>
              <a:pPr>
                <a:defRPr/>
              </a:pPr>
              <a:t>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D9BD38-47A5-7D42-AE03-52BF819206F0}" type="slidenum">
              <a:rPr lang="en-US"/>
              <a:pPr>
                <a:defRPr/>
              </a:pPr>
              <a:t>‹#›</a:t>
            </a:fld>
            <a:endParaRPr lang="en-US"/>
          </a:p>
        </p:txBody>
      </p:sp>
    </p:spTree>
    <p:extLst>
      <p:ext uri="{BB962C8B-B14F-4D97-AF65-F5344CB8AC3E}">
        <p14:creationId xmlns:p14="http://schemas.microsoft.com/office/powerpoint/2010/main" val="422264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49A044-9B39-A948-A797-EDC23B99272C}"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2BAB70-C67A-E643-9EA8-A80A4E28B3C5}" type="slidenum">
              <a:rPr lang="en-US"/>
              <a:pPr>
                <a:defRPr/>
              </a:pPr>
              <a:t>‹#›</a:t>
            </a:fld>
            <a:endParaRPr lang="en-US"/>
          </a:p>
        </p:txBody>
      </p:sp>
    </p:spTree>
    <p:extLst>
      <p:ext uri="{BB962C8B-B14F-4D97-AF65-F5344CB8AC3E}">
        <p14:creationId xmlns:p14="http://schemas.microsoft.com/office/powerpoint/2010/main" val="351453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3F3742-55E4-3642-ADCB-049A80C14776}"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B8E990-4CB1-EC48-A868-EA0F65A29DC4}" type="slidenum">
              <a:rPr lang="en-US"/>
              <a:pPr>
                <a:defRPr/>
              </a:pPr>
              <a:t>‹#›</a:t>
            </a:fld>
            <a:endParaRPr lang="en-US"/>
          </a:p>
        </p:txBody>
      </p:sp>
    </p:spTree>
    <p:extLst>
      <p:ext uri="{BB962C8B-B14F-4D97-AF65-F5344CB8AC3E}">
        <p14:creationId xmlns:p14="http://schemas.microsoft.com/office/powerpoint/2010/main" val="310142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Arial" charset="0"/>
              </a:defRPr>
            </a:lvl1pPr>
          </a:lstStyle>
          <a:p>
            <a:pPr>
              <a:defRPr/>
            </a:pPr>
            <a:fld id="{C6C5D211-5AA5-E445-BED5-5D708525113C}" type="datetimeFigureOut">
              <a:rPr lang="en-US"/>
              <a:pPr>
                <a:defRPr/>
              </a:pPr>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charset="0"/>
              </a:defRPr>
            </a:lvl1pPr>
          </a:lstStyle>
          <a:p>
            <a:pPr>
              <a:defRPr/>
            </a:pPr>
            <a:fld id="{40356EB7-D6AF-2B43-AD99-46305FF62F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pPr>
            <a:endParaRPr lang="en-US" sz="1600"/>
          </a:p>
        </p:txBody>
      </p:sp>
      <p:sp>
        <p:nvSpPr>
          <p:cNvPr id="3075" name="Rectangle 4"/>
          <p:cNvSpPr>
            <a:spLocks noChangeArrowheads="1"/>
          </p:cNvSpPr>
          <p:nvPr/>
        </p:nvSpPr>
        <p:spPr bwMode="auto">
          <a:xfrm>
            <a:off x="174171" y="1023139"/>
            <a:ext cx="3429000" cy="392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defRPr/>
            </a:pPr>
            <a:r>
              <a:rPr lang="en-US" b="1" dirty="0">
                <a:latin typeface="Calibri" panose="020F0502020204030204" pitchFamily="34" charset="0"/>
                <a:ea typeface="+mn-ea"/>
                <a:cs typeface="Arial" panose="020B0604020202020204" pitchFamily="34" charset="0"/>
              </a:rPr>
              <a:t>Objective</a:t>
            </a:r>
          </a:p>
          <a:p>
            <a:pPr marL="285750" indent="-285750" eaLnBrk="1" hangingPunct="1">
              <a:spcBef>
                <a:spcPct val="15000"/>
              </a:spcBef>
              <a:buFont typeface="Arial" pitchFamily="34" charset="0"/>
              <a:buChar char="●"/>
              <a:defRPr/>
            </a:pPr>
            <a:r>
              <a:rPr lang="en-US" sz="1600" dirty="0">
                <a:solidFill>
                  <a:prstClr val="black"/>
                </a:solidFill>
                <a:latin typeface="Calibri" pitchFamily="34" charset="0"/>
                <a:ea typeface="+mn-ea"/>
                <a:cs typeface="Arial" pitchFamily="34" charset="0"/>
              </a:rPr>
              <a:t>Compare cloud retrievals from satellite and ground-based instruments</a:t>
            </a:r>
          </a:p>
          <a:p>
            <a:pPr marL="231775" indent="-231775" algn="ctr" eaLnBrk="1" hangingPunct="1">
              <a:spcBef>
                <a:spcPct val="15000"/>
              </a:spcBef>
              <a:defRPr/>
            </a:pPr>
            <a:r>
              <a:rPr lang="en-US" b="1" dirty="0">
                <a:latin typeface="Calibri" panose="020F0502020204030204" pitchFamily="34" charset="0"/>
                <a:ea typeface="+mn-ea"/>
                <a:cs typeface="Arial" panose="020B0604020202020204" pitchFamily="34" charset="0"/>
              </a:rPr>
              <a:t>Approach</a:t>
            </a:r>
            <a:endParaRPr lang="en-US" sz="1600" b="1" dirty="0">
              <a:latin typeface="Calibri" panose="020F0502020204030204" pitchFamily="34" charset="0"/>
              <a:ea typeface="+mn-ea"/>
              <a:cs typeface="Arial" panose="020B0604020202020204" pitchFamily="34" charset="0"/>
            </a:endParaRPr>
          </a:p>
          <a:p>
            <a:pPr marL="285750" indent="-285750" eaLnBrk="1" hangingPunct="1">
              <a:spcBef>
                <a:spcPct val="15000"/>
              </a:spcBef>
              <a:buFont typeface="Arial" pitchFamily="34" charset="0"/>
              <a:buChar char="●"/>
              <a:defRPr/>
            </a:pPr>
            <a:r>
              <a:rPr lang="en-US" sz="1600" dirty="0">
                <a:solidFill>
                  <a:prstClr val="black"/>
                </a:solidFill>
                <a:latin typeface="Calibri" pitchFamily="34" charset="0"/>
                <a:ea typeface="+mn-ea"/>
                <a:cs typeface="Arial" pitchFamily="34" charset="0"/>
              </a:rPr>
              <a:t>Co-locate satellite and ground-based retrievals at an </a:t>
            </a:r>
            <a:r>
              <a:rPr lang="en-US" sz="1600" dirty="0" smtClean="0">
                <a:solidFill>
                  <a:prstClr val="black"/>
                </a:solidFill>
                <a:latin typeface="Calibri" pitchFamily="34" charset="0"/>
                <a:ea typeface="+mn-ea"/>
                <a:cs typeface="Arial" pitchFamily="34" charset="0"/>
              </a:rPr>
              <a:t>Atmospheric </a:t>
            </a:r>
            <a:r>
              <a:rPr lang="en-US" sz="1600" dirty="0">
                <a:solidFill>
                  <a:prstClr val="black"/>
                </a:solidFill>
                <a:latin typeface="Calibri" pitchFamily="34" charset="0"/>
                <a:ea typeface="+mn-ea"/>
                <a:cs typeface="Arial" pitchFamily="34" charset="0"/>
              </a:rPr>
              <a:t>Radiation Measurement site on an Atlantic </a:t>
            </a:r>
            <a:r>
              <a:rPr lang="en-US" sz="1600" dirty="0" smtClean="0">
                <a:solidFill>
                  <a:prstClr val="black"/>
                </a:solidFill>
                <a:latin typeface="Calibri" pitchFamily="34" charset="0"/>
                <a:ea typeface="+mn-ea"/>
                <a:cs typeface="Arial" pitchFamily="34" charset="0"/>
              </a:rPr>
              <a:t>island</a:t>
            </a:r>
            <a:endParaRPr lang="en-US" sz="1600" dirty="0">
              <a:solidFill>
                <a:prstClr val="black"/>
              </a:solidFill>
              <a:latin typeface="Calibri" pitchFamily="34" charset="0"/>
              <a:ea typeface="+mn-ea"/>
              <a:cs typeface="Arial" pitchFamily="34" charset="0"/>
            </a:endParaRPr>
          </a:p>
          <a:p>
            <a:pPr marL="285750" indent="-285750" eaLnBrk="1" hangingPunct="1">
              <a:spcBef>
                <a:spcPct val="15000"/>
              </a:spcBef>
              <a:buFont typeface="Arial" pitchFamily="34" charset="0"/>
              <a:buChar char="●"/>
              <a:defRPr/>
            </a:pPr>
            <a:r>
              <a:rPr lang="en-US" sz="1600" dirty="0">
                <a:solidFill>
                  <a:prstClr val="black"/>
                </a:solidFill>
                <a:latin typeface="Calibri" pitchFamily="34" charset="0"/>
                <a:ea typeface="+mn-ea"/>
                <a:cs typeface="Arial" pitchFamily="34" charset="0"/>
              </a:rPr>
              <a:t>Compare retrievals of cloud optical depth and </a:t>
            </a:r>
            <a:r>
              <a:rPr lang="en-US" sz="1600" dirty="0" smtClean="0">
                <a:solidFill>
                  <a:prstClr val="black"/>
                </a:solidFill>
                <a:latin typeface="Calibri" pitchFamily="34" charset="0"/>
                <a:ea typeface="+mn-ea"/>
                <a:cs typeface="Arial" pitchFamily="34" charset="0"/>
              </a:rPr>
              <a:t>cloud-droplet </a:t>
            </a:r>
            <a:r>
              <a:rPr lang="en-US" sz="1600" dirty="0">
                <a:solidFill>
                  <a:prstClr val="black"/>
                </a:solidFill>
                <a:latin typeface="Calibri" pitchFamily="34" charset="0"/>
                <a:ea typeface="+mn-ea"/>
                <a:cs typeface="Arial" pitchFamily="34" charset="0"/>
              </a:rPr>
              <a:t>effective radius</a:t>
            </a:r>
          </a:p>
          <a:p>
            <a:pPr marL="285750" indent="-285750" eaLnBrk="1" hangingPunct="1">
              <a:spcBef>
                <a:spcPct val="15000"/>
              </a:spcBef>
              <a:buFont typeface="Arial" pitchFamily="34" charset="0"/>
              <a:buChar char="●"/>
              <a:defRPr/>
            </a:pPr>
            <a:r>
              <a:rPr lang="en-US" sz="1600" dirty="0">
                <a:solidFill>
                  <a:prstClr val="black"/>
                </a:solidFill>
                <a:latin typeface="Calibri" pitchFamily="34" charset="0"/>
                <a:ea typeface="+mn-ea"/>
                <a:cs typeface="Arial" pitchFamily="34" charset="0"/>
              </a:rPr>
              <a:t>Explain the bias in </a:t>
            </a:r>
            <a:r>
              <a:rPr lang="en-US" sz="1600" dirty="0" smtClean="0">
                <a:solidFill>
                  <a:prstClr val="black"/>
                </a:solidFill>
                <a:latin typeface="Calibri" pitchFamily="34" charset="0"/>
                <a:ea typeface="+mn-ea"/>
                <a:cs typeface="Arial" pitchFamily="34" charset="0"/>
              </a:rPr>
              <a:t>cloud-droplet effective </a:t>
            </a:r>
            <a:r>
              <a:rPr lang="en-US" sz="1600" dirty="0">
                <a:solidFill>
                  <a:prstClr val="black"/>
                </a:solidFill>
                <a:latin typeface="Calibri" pitchFamily="34" charset="0"/>
                <a:ea typeface="+mn-ea"/>
                <a:cs typeface="Arial" pitchFamily="34" charset="0"/>
              </a:rPr>
              <a:t>radius retrievals</a:t>
            </a:r>
          </a:p>
        </p:txBody>
      </p:sp>
      <p:sp>
        <p:nvSpPr>
          <p:cNvPr id="3076" name="Rectangle 5"/>
          <p:cNvSpPr>
            <a:spLocks noChangeArrowheads="1"/>
          </p:cNvSpPr>
          <p:nvPr/>
        </p:nvSpPr>
        <p:spPr bwMode="auto">
          <a:xfrm>
            <a:off x="152400" y="112713"/>
            <a:ext cx="8839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3600" b="1" dirty="0"/>
              <a:t>Looking at Clouds From Both Sides</a:t>
            </a:r>
            <a:r>
              <a:rPr lang="en-US" sz="3600" dirty="0"/>
              <a:t> </a:t>
            </a:r>
            <a:endParaRPr lang="en-US" sz="3200" b="1" dirty="0">
              <a:latin typeface="+mn-lt"/>
              <a:ea typeface="+mn-ea"/>
              <a:cs typeface="Arial" panose="020B0604020202020204" pitchFamily="34" charset="0"/>
            </a:endParaRPr>
          </a:p>
        </p:txBody>
      </p:sp>
      <p:sp>
        <p:nvSpPr>
          <p:cNvPr id="14340" name="Text Box 6"/>
          <p:cNvSpPr txBox="1">
            <a:spLocks noChangeArrowheads="1"/>
          </p:cNvSpPr>
          <p:nvPr/>
        </p:nvSpPr>
        <p:spPr bwMode="auto">
          <a:xfrm>
            <a:off x="318246" y="5723802"/>
            <a:ext cx="3420035"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t>Zhang Z, X Dong, B Xi, H Song, P-L Ma, S Ghan, S </a:t>
            </a:r>
            <a:r>
              <a:rPr lang="en-US" sz="1000" dirty="0" err="1" smtClean="0"/>
              <a:t>Platnick</a:t>
            </a:r>
            <a:r>
              <a:rPr lang="en-US" sz="1000" dirty="0" smtClean="0"/>
              <a:t>, and P </a:t>
            </a:r>
            <a:r>
              <a:rPr lang="en-US" sz="1000" dirty="0" err="1" smtClean="0"/>
              <a:t>Minnis</a:t>
            </a:r>
            <a:r>
              <a:rPr lang="en-US" sz="1000" smtClean="0"/>
              <a:t>. 2017</a:t>
            </a:r>
            <a:r>
              <a:rPr lang="en-US" sz="1000" dirty="0" smtClean="0"/>
              <a:t>. “Inter-comparisons of Marine Boundary Layer Cloud Properties from the ARM CAP-MBL Campaign and Two MODIS Cloud Products.” </a:t>
            </a:r>
            <a:r>
              <a:rPr lang="en-US" sz="1000" i="1" dirty="0" smtClean="0"/>
              <a:t>Journal of Geophysical Research: Atmospheres, early online. </a:t>
            </a:r>
            <a:r>
              <a:rPr lang="en-US" sz="1000" dirty="0" smtClean="0"/>
              <a:t>DOI:10.1002/2016JD025763</a:t>
            </a:r>
            <a:endParaRPr lang="en-US" sz="1000" dirty="0">
              <a:latin typeface="Arial" charset="0"/>
            </a:endParaRPr>
          </a:p>
        </p:txBody>
      </p:sp>
      <p:sp>
        <p:nvSpPr>
          <p:cNvPr id="14341" name="TextBox 9"/>
          <p:cNvSpPr txBox="1">
            <a:spLocks noChangeArrowheads="1"/>
          </p:cNvSpPr>
          <p:nvPr/>
        </p:nvSpPr>
        <p:spPr bwMode="auto">
          <a:xfrm>
            <a:off x="3810000" y="3505200"/>
            <a:ext cx="5181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b="1" dirty="0">
                <a:solidFill>
                  <a:srgbClr val="0000FF"/>
                </a:solidFill>
                <a:latin typeface="Arial" pitchFamily="34" charset="0"/>
                <a:ea typeface="MS PGothic" pitchFamily="34" charset="-128"/>
                <a:cs typeface="+mn-cs"/>
              </a:rPr>
              <a:t>Comparisons of cloud optical thickness COT and </a:t>
            </a:r>
            <a:r>
              <a:rPr lang="en-US" sz="1200" b="1" dirty="0" smtClean="0">
                <a:solidFill>
                  <a:srgbClr val="0000FF"/>
                </a:solidFill>
                <a:latin typeface="Arial" pitchFamily="34" charset="0"/>
                <a:ea typeface="MS PGothic" pitchFamily="34" charset="-128"/>
                <a:cs typeface="+mn-cs"/>
              </a:rPr>
              <a:t>cloud-droplet </a:t>
            </a:r>
            <a:r>
              <a:rPr lang="en-US" sz="1200" b="1" dirty="0">
                <a:solidFill>
                  <a:srgbClr val="0000FF"/>
                </a:solidFill>
                <a:latin typeface="Arial" pitchFamily="34" charset="0"/>
                <a:ea typeface="MS PGothic" pitchFamily="34" charset="-128"/>
                <a:cs typeface="+mn-cs"/>
              </a:rPr>
              <a:t>effective radius CER3.7 from GSFC-MODIS cloud product with ground-based retrievals. </a:t>
            </a:r>
          </a:p>
        </p:txBody>
      </p:sp>
      <p:sp>
        <p:nvSpPr>
          <p:cNvPr id="14342" name="Rectangle 2"/>
          <p:cNvSpPr>
            <a:spLocks noChangeArrowheads="1"/>
          </p:cNvSpPr>
          <p:nvPr/>
        </p:nvSpPr>
        <p:spPr bwMode="auto">
          <a:xfrm>
            <a:off x="3810000" y="4267200"/>
            <a:ext cx="5153996"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eaLnBrk="1" hangingPunct="1">
              <a:spcBef>
                <a:spcPct val="15000"/>
              </a:spcBef>
              <a:tabLst>
                <a:tab pos="338138" algn="l"/>
              </a:tabLst>
            </a:pPr>
            <a:r>
              <a:rPr lang="en-US" b="1" dirty="0"/>
              <a:t>Impact</a:t>
            </a:r>
          </a:p>
          <a:p>
            <a:pPr marL="285750" indent="-285750" eaLnBrk="1" hangingPunct="1">
              <a:spcBef>
                <a:spcPct val="15000"/>
              </a:spcBef>
              <a:buFont typeface="Arial" pitchFamily="34" charset="0"/>
              <a:buChar char="●"/>
              <a:tabLst>
                <a:tab pos="338138" algn="l"/>
              </a:tabLst>
              <a:defRPr/>
            </a:pPr>
            <a:r>
              <a:rPr lang="en-US" sz="1600" dirty="0" smtClean="0">
                <a:solidFill>
                  <a:prstClr val="black"/>
                </a:solidFill>
                <a:latin typeface="Calibri" pitchFamily="34" charset="0"/>
                <a:ea typeface="+mn-ea"/>
                <a:cs typeface="Arial" pitchFamily="34" charset="0"/>
              </a:rPr>
              <a:t>Good agreement between retrievals </a:t>
            </a:r>
            <a:r>
              <a:rPr lang="en-US" sz="1600" dirty="0">
                <a:solidFill>
                  <a:prstClr val="black"/>
                </a:solidFill>
                <a:latin typeface="Calibri" pitchFamily="34" charset="0"/>
                <a:ea typeface="+mn-ea"/>
                <a:cs typeface="Arial" pitchFamily="34" charset="0"/>
              </a:rPr>
              <a:t>of cloud optical depth and liquid water path from </a:t>
            </a:r>
            <a:r>
              <a:rPr lang="en-US" sz="1600" dirty="0" smtClean="0">
                <a:solidFill>
                  <a:prstClr val="black"/>
                </a:solidFill>
                <a:latin typeface="Calibri" pitchFamily="34" charset="0"/>
                <a:ea typeface="+mn-ea"/>
                <a:cs typeface="Arial" pitchFamily="34" charset="0"/>
              </a:rPr>
              <a:t>co-located </a:t>
            </a:r>
            <a:r>
              <a:rPr lang="en-US" sz="1600" dirty="0">
                <a:solidFill>
                  <a:prstClr val="black"/>
                </a:solidFill>
                <a:latin typeface="Calibri" pitchFamily="34" charset="0"/>
                <a:ea typeface="+mn-ea"/>
                <a:cs typeface="Arial" pitchFamily="34" charset="0"/>
              </a:rPr>
              <a:t>satellite and ground-based remote sensing of low warm </a:t>
            </a:r>
            <a:r>
              <a:rPr lang="en-US" sz="1600" dirty="0" smtClean="0">
                <a:solidFill>
                  <a:prstClr val="black"/>
                </a:solidFill>
                <a:latin typeface="Calibri" pitchFamily="34" charset="0"/>
                <a:ea typeface="+mn-ea"/>
                <a:cs typeface="Arial" pitchFamily="34" charset="0"/>
              </a:rPr>
              <a:t>clouds </a:t>
            </a:r>
          </a:p>
          <a:p>
            <a:pPr marL="285750" indent="-285750" eaLnBrk="1" hangingPunct="1">
              <a:spcBef>
                <a:spcPct val="15000"/>
              </a:spcBef>
              <a:buFont typeface="Arial" pitchFamily="34" charset="0"/>
              <a:buChar char="●"/>
              <a:tabLst>
                <a:tab pos="338138" algn="l"/>
              </a:tabLst>
              <a:defRPr/>
            </a:pPr>
            <a:r>
              <a:rPr lang="en-US" sz="1600" dirty="0" smtClean="0">
                <a:solidFill>
                  <a:prstClr val="black"/>
                </a:solidFill>
                <a:latin typeface="Calibri" pitchFamily="34" charset="0"/>
                <a:ea typeface="+mn-ea"/>
                <a:cs typeface="Arial" pitchFamily="34" charset="0"/>
              </a:rPr>
              <a:t>Retrievals of droplet size differ because the instruments see different sides of clouds</a:t>
            </a:r>
          </a:p>
          <a:p>
            <a:pPr marL="285750" indent="-285750" eaLnBrk="1" hangingPunct="1">
              <a:spcBef>
                <a:spcPct val="15000"/>
              </a:spcBef>
              <a:buFont typeface="Arial" pitchFamily="34" charset="0"/>
              <a:buChar char="●"/>
              <a:tabLst>
                <a:tab pos="338138" algn="l"/>
              </a:tabLst>
              <a:defRPr/>
            </a:pPr>
            <a:r>
              <a:rPr lang="en-US" sz="1600" dirty="0" smtClean="0">
                <a:solidFill>
                  <a:prstClr val="black"/>
                </a:solidFill>
                <a:latin typeface="Calibri" pitchFamily="34" charset="0"/>
                <a:ea typeface="+mn-ea"/>
                <a:cs typeface="Arial" pitchFamily="34" charset="0"/>
              </a:rPr>
              <a:t>The </a:t>
            </a:r>
            <a:r>
              <a:rPr lang="en-US" sz="1600" dirty="0">
                <a:solidFill>
                  <a:prstClr val="black"/>
                </a:solidFill>
                <a:latin typeface="Calibri" pitchFamily="34" charset="0"/>
                <a:ea typeface="+mn-ea"/>
                <a:cs typeface="Arial" pitchFamily="34" charset="0"/>
              </a:rPr>
              <a:t>droplet size bias can be reduced by considering the vertical structure of boundary layer clouds</a:t>
            </a:r>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3545541" y="885190"/>
            <a:ext cx="5418455" cy="262001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OE-Sample-Slide-Highlights-Template.pot [Compatibility Mode]" id="{D4E6419B-EF36-4C82-81E8-84B9AF9A1907}" vid="{0748713A-AEB3-4402-9DE2-171E499CDD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SlideDescription xmlns="http://schemas.microsoft.com/sharepoint/v3" xsi:nil="true"/>
    <Funding xmlns="98b00cf3-a6ce-40de-8923-f140beb786e9">SciDAC, ASR, NERSC, ARM</Funding>
  </documentManagement>
</p:propertie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EB6A83-7598-48D2-99D6-BC7D97A6260A}">
  <ds:schemaRefs>
    <ds:schemaRef ds:uri="http://schemas.microsoft.com/office/2006/metadata/longProperties"/>
  </ds:schemaRefs>
</ds:datastoreItem>
</file>

<file path=customXml/itemProps2.xml><?xml version="1.0" encoding="utf-8"?>
<ds:datastoreItem xmlns:ds="http://schemas.openxmlformats.org/officeDocument/2006/customXml" ds:itemID="{E53AEE84-ABE2-4349-A33E-A3AE689A7A0D}">
  <ds:schemaRefs>
    <ds:schemaRef ds:uri="http://schemas.microsoft.com/office/2006/metadata/properties"/>
    <ds:schemaRef ds:uri="http://schemas.microsoft.com/office/2006/documentManagement/types"/>
    <ds:schemaRef ds:uri="http://purl.org/dc/elements/1.1/"/>
    <ds:schemaRef ds:uri="98b00cf3-a6ce-40de-8923-f140beb786e9"/>
    <ds:schemaRef ds:uri="http://purl.org/dc/terms/"/>
    <ds:schemaRef ds:uri="http://www.w3.org/XML/1998/namespace"/>
    <ds:schemaRef ds:uri="http://schemas.microsoft.com/office/infopath/2007/PartnerControls"/>
    <ds:schemaRef ds:uri="http://schemas.openxmlformats.org/package/2006/metadata/core-properties"/>
    <ds:schemaRef ds:uri="http://schemas.microsoft.com/sharepoint/v3"/>
    <ds:schemaRef ds:uri="http://purl.org/dc/dcmitype/"/>
  </ds:schemaRefs>
</ds:datastoreItem>
</file>

<file path=customXml/itemProps3.xml><?xml version="1.0" encoding="utf-8"?>
<ds:datastoreItem xmlns:ds="http://schemas.openxmlformats.org/officeDocument/2006/customXml" ds:itemID="{1ABEA1D4-57BE-4345-AE41-53E5DBD11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1238</TotalTime>
  <Words>511</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MS PGothic</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Dorsey, Kathryn S</cp:lastModifiedBy>
  <cp:revision>19</cp:revision>
  <cp:lastPrinted>2011-05-11T17:30:12Z</cp:lastPrinted>
  <dcterms:created xsi:type="dcterms:W3CDTF">2012-10-05T18:57:41Z</dcterms:created>
  <dcterms:modified xsi:type="dcterms:W3CDTF">2017-02-08T18:10:51Z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ContentTypeId">
    <vt:lpwstr>0x010100A22E315B1F3C42B49A0E90D2F9AB5AB100A3ADA40348D53C4EA114B46FA9468BEB</vt:lpwstr>
  </property>
</Properties>
</file>