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4" autoAdjust="0"/>
    <p:restoredTop sz="94666" autoAdjust="0"/>
  </p:normalViewPr>
  <p:slideViewPr>
    <p:cSldViewPr snapToGrid="0" snapToObjects="1">
      <p:cViewPr varScale="1">
        <p:scale>
          <a:sx n="75" d="100"/>
          <a:sy n="75" d="100"/>
        </p:scale>
        <p:origin x="54" y="3126"/>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Atmospheric River Lifecycle Responses to the Madden Julian Oscillation</a:t>
            </a:r>
          </a:p>
        </p:txBody>
      </p:sp>
      <p:pic>
        <p:nvPicPr>
          <p:cNvPr id="3" name="Content Placeholder 2">
            <a:extLst>
              <a:ext uri="{FF2B5EF4-FFF2-40B4-BE49-F238E27FC236}">
                <a16:creationId xmlns:a16="http://schemas.microsoft.com/office/drawing/2014/main" id="{F66FE61E-D8A1-4963-8AC4-5A9D67C13ECF}"/>
              </a:ext>
            </a:extLst>
          </p:cNvPr>
          <p:cNvPicPr>
            <a:picLocks noGrp="1" noChangeAspect="1"/>
          </p:cNvPicPr>
          <p:nvPr>
            <p:ph sz="quarter" idx="31"/>
          </p:nvPr>
        </p:nvPicPr>
        <p:blipFill rotWithShape="1">
          <a:blip r:embed="rId2"/>
          <a:srcRect l="9532" t="4990" r="39575" b="4458"/>
          <a:stretch/>
        </p:blipFill>
        <p:spPr>
          <a:xfrm>
            <a:off x="894976" y="861613"/>
            <a:ext cx="4223181" cy="4226666"/>
          </a:xfrm>
        </p:spPr>
      </p:pic>
      <p:sp>
        <p:nvSpPr>
          <p:cNvPr id="20" name="Text Placeholder 19"/>
          <p:cNvSpPr>
            <a:spLocks noGrp="1"/>
          </p:cNvSpPr>
          <p:nvPr>
            <p:ph type="body" sz="quarter" idx="26"/>
          </p:nvPr>
        </p:nvSpPr>
        <p:spPr>
          <a:xfrm>
            <a:off x="756549" y="5507801"/>
            <a:ext cx="4500034" cy="688293"/>
          </a:xfrm>
        </p:spPr>
        <p:txBody>
          <a:bodyPr/>
          <a:lstStyle/>
          <a:p>
            <a:r>
              <a:rPr lang="en-US" dirty="0"/>
              <a:t>Zhou, Y., Kim, H., &amp; </a:t>
            </a:r>
            <a:r>
              <a:rPr lang="en-US" dirty="0" err="1"/>
              <a:t>Waliser</a:t>
            </a:r>
            <a:r>
              <a:rPr lang="en-US" dirty="0"/>
              <a:t>, D. E. (2021). Atmospheric river lifecycle responses to the Madden‐Julian Oscillation. Geophysical Research Letters, 48, e2020GL090983. https://doi.org/10.1029/2020GL090983</a:t>
            </a:r>
          </a:p>
        </p:txBody>
      </p:sp>
      <p:sp>
        <p:nvSpPr>
          <p:cNvPr id="21" name="Text Placeholder 20"/>
          <p:cNvSpPr>
            <a:spLocks noGrp="1"/>
          </p:cNvSpPr>
          <p:nvPr>
            <p:ph type="body" sz="quarter" idx="30"/>
          </p:nvPr>
        </p:nvSpPr>
        <p:spPr>
          <a:xfrm>
            <a:off x="5924939" y="1079049"/>
            <a:ext cx="6379511" cy="1214209"/>
          </a:xfrm>
        </p:spPr>
        <p:txBody>
          <a:bodyPr/>
          <a:lstStyle/>
          <a:p>
            <a:r>
              <a:rPr lang="en-US" dirty="0"/>
              <a:t>Previous studies have shown the MJO (Madden-Julian Oscillation)’s impact on landfall activity of ARs (atmospheric rivers). However, a comprehensive investigation on the physical processes of how the MJO modulates the lifecycle of ARs is lacking.  </a:t>
            </a:r>
          </a:p>
        </p:txBody>
      </p:sp>
      <p:sp>
        <p:nvSpPr>
          <p:cNvPr id="23" name="Text Placeholder 22"/>
          <p:cNvSpPr>
            <a:spLocks noGrp="1"/>
          </p:cNvSpPr>
          <p:nvPr>
            <p:ph type="body" sz="quarter" idx="34"/>
          </p:nvPr>
        </p:nvSpPr>
        <p:spPr/>
        <p:txBody>
          <a:bodyPr/>
          <a:lstStyle/>
          <a:p>
            <a:r>
              <a:rPr lang="en-US" dirty="0"/>
              <a:t>We tracked the AR lifecycles and linked the evolution of AR lifecycles with MJO activity. Results indicate that the MJO modulates the entire lifecycle of ARs including the origin location, frequency, propagation, lifetime, and termination.  </a:t>
            </a:r>
          </a:p>
        </p:txBody>
      </p:sp>
      <p:sp>
        <p:nvSpPr>
          <p:cNvPr id="24" name="Text Placeholder 23"/>
          <p:cNvSpPr>
            <a:spLocks noGrp="1"/>
          </p:cNvSpPr>
          <p:nvPr>
            <p:ph type="body" sz="quarter" idx="35"/>
          </p:nvPr>
        </p:nvSpPr>
        <p:spPr/>
        <p:txBody>
          <a:bodyPr>
            <a:normAutofit/>
          </a:bodyPr>
          <a:lstStyle/>
          <a:p>
            <a:r>
              <a:rPr lang="en-US" dirty="0"/>
              <a:t>More ARs with longer lifetime occur over the subtropical North Pacific when enhanced convection is over the western Pacific.</a:t>
            </a:r>
          </a:p>
          <a:p>
            <a:r>
              <a:rPr lang="en-US" dirty="0"/>
              <a:t>Dynamical processes are the dominant factors in the modulation of ARs by the MJO. </a:t>
            </a:r>
          </a:p>
          <a:p>
            <a:r>
              <a:rPr lang="en-US" dirty="0"/>
              <a:t>This study may potentially help to improve the </a:t>
            </a:r>
            <a:r>
              <a:rPr lang="en-US" dirty="0" err="1"/>
              <a:t>subseasonal</a:t>
            </a:r>
            <a:r>
              <a:rPr lang="en-US" dirty="0"/>
              <a:t> prediction of ARs. </a:t>
            </a:r>
          </a:p>
          <a:p>
            <a:r>
              <a:rPr lang="en-US" dirty="0"/>
              <a:t>The current study provides a scientific basis and useful tool to examine the MJO-AR connection in the context of future climate.</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5924939" y="2260519"/>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5924939" y="3832350"/>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5924939" y="7595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sp>
        <p:nvSpPr>
          <p:cNvPr id="4" name="Rectangle 3">
            <a:extLst>
              <a:ext uri="{FF2B5EF4-FFF2-40B4-BE49-F238E27FC236}">
                <a16:creationId xmlns:a16="http://schemas.microsoft.com/office/drawing/2014/main" id="{56D06B83-A689-4EC8-8F8D-8773774A16BE}"/>
              </a:ext>
            </a:extLst>
          </p:cNvPr>
          <p:cNvSpPr/>
          <p:nvPr/>
        </p:nvSpPr>
        <p:spPr>
          <a:xfrm>
            <a:off x="488648" y="5016675"/>
            <a:ext cx="5035838" cy="46166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Schematic diagrams of the MJO’s impact on AR lifecycles during the MJO phase 2-3 and phase 6-7. </a:t>
            </a:r>
          </a:p>
        </p:txBody>
      </p:sp>
      <p:pic>
        <p:nvPicPr>
          <p:cNvPr id="1026" name="Picture 2" descr="SoMAS | The School of Marine and Atmospheric Sciences at Stony Brook  University">
            <a:extLst>
              <a:ext uri="{FF2B5EF4-FFF2-40B4-BE49-F238E27FC236}">
                <a16:creationId xmlns:a16="http://schemas.microsoft.com/office/drawing/2014/main" id="{B50362C2-437C-447D-9D96-BDF3104B4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580" y="6320166"/>
            <a:ext cx="1640520" cy="473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PL Ops Lab">
            <a:extLst>
              <a:ext uri="{FF2B5EF4-FFF2-40B4-BE49-F238E27FC236}">
                <a16:creationId xmlns:a16="http://schemas.microsoft.com/office/drawing/2014/main" id="{993FBA71-94BF-4DB4-9117-3CCA958D8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100" y="6330598"/>
            <a:ext cx="2410781" cy="4528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1618" y="6297771"/>
            <a:ext cx="2114965" cy="518507"/>
          </a:xfrm>
          <a:prstGeom prst="rect">
            <a:avLst/>
          </a:prstGeom>
        </p:spPr>
      </p:pic>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1961</TotalTime>
  <Words>224</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Atmospheric River Lifecycle Responses to the Madden Julian Oscillation</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103</cp:revision>
  <dcterms:created xsi:type="dcterms:W3CDTF">2016-02-10T19:06:12Z</dcterms:created>
  <dcterms:modified xsi:type="dcterms:W3CDTF">2021-03-01T22:52:00Z</dcterms:modified>
</cp:coreProperties>
</file>