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7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2BE45-8DD3-428B-B02E-DEE78C67B180}" type="datetimeFigureOut">
              <a:rPr lang="en-US" smtClean="0"/>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E1D57E-0126-4D0B-978F-149AD2A68149}" type="slidenum">
              <a:rPr lang="en-US" smtClean="0"/>
              <a:t>‹#›</a:t>
            </a:fld>
            <a:endParaRPr lang="en-US"/>
          </a:p>
        </p:txBody>
      </p:sp>
    </p:spTree>
    <p:extLst>
      <p:ext uri="{BB962C8B-B14F-4D97-AF65-F5344CB8AC3E}">
        <p14:creationId xmlns:p14="http://schemas.microsoft.com/office/powerpoint/2010/main" val="89602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E1D57E-0126-4D0B-978F-149AD2A68149}" type="slidenum">
              <a:rPr lang="en-US" smtClean="0"/>
              <a:t>1</a:t>
            </a:fld>
            <a:endParaRPr lang="en-US"/>
          </a:p>
        </p:txBody>
      </p:sp>
    </p:spTree>
    <p:extLst>
      <p:ext uri="{BB962C8B-B14F-4D97-AF65-F5344CB8AC3E}">
        <p14:creationId xmlns:p14="http://schemas.microsoft.com/office/powerpoint/2010/main" val="397051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0528C-EF64-46B4-920E-4D1A9FFD96AB}"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382880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0528C-EF64-46B4-920E-4D1A9FFD96AB}"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159075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0528C-EF64-46B4-920E-4D1A9FFD96AB}"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306751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0528C-EF64-46B4-920E-4D1A9FFD96AB}"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261991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0528C-EF64-46B4-920E-4D1A9FFD96AB}"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284602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0528C-EF64-46B4-920E-4D1A9FFD96AB}"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363600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0528C-EF64-46B4-920E-4D1A9FFD96AB}"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176741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0528C-EF64-46B4-920E-4D1A9FFD96AB}"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219697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0528C-EF64-46B4-920E-4D1A9FFD96AB}"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280303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0528C-EF64-46B4-920E-4D1A9FFD96AB}"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396075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0528C-EF64-46B4-920E-4D1A9FFD96AB}"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7CA1-FD98-4586-9E88-B5389EBE5916}" type="slidenum">
              <a:rPr lang="en-US" smtClean="0"/>
              <a:t>‹#›</a:t>
            </a:fld>
            <a:endParaRPr lang="en-US"/>
          </a:p>
        </p:txBody>
      </p:sp>
    </p:spTree>
    <p:extLst>
      <p:ext uri="{BB962C8B-B14F-4D97-AF65-F5344CB8AC3E}">
        <p14:creationId xmlns:p14="http://schemas.microsoft.com/office/powerpoint/2010/main" val="202002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0528C-EF64-46B4-920E-4D1A9FFD96AB}" type="datetimeFigureOut">
              <a:rPr lang="en-US" smtClean="0"/>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57CA1-FD98-4586-9E88-B5389EBE5916}" type="slidenum">
              <a:rPr lang="en-US" smtClean="0"/>
              <a:t>‹#›</a:t>
            </a:fld>
            <a:endParaRPr lang="en-US"/>
          </a:p>
        </p:txBody>
      </p:sp>
    </p:spTree>
    <p:extLst>
      <p:ext uri="{BB962C8B-B14F-4D97-AF65-F5344CB8AC3E}">
        <p14:creationId xmlns:p14="http://schemas.microsoft.com/office/powerpoint/2010/main" val="6708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077200" cy="400110"/>
          </a:xfrm>
          <a:prstGeom prst="rect">
            <a:avLst/>
          </a:prstGeom>
          <a:noFill/>
        </p:spPr>
        <p:txBody>
          <a:bodyPr wrap="square" rtlCol="0">
            <a:spAutoFit/>
          </a:bodyPr>
          <a:lstStyle/>
          <a:p>
            <a:r>
              <a:rPr lang="en-US" sz="2000" b="1" dirty="0"/>
              <a:t>Impact of decadal cloud variations on the Earth’s energy </a:t>
            </a:r>
            <a:r>
              <a:rPr lang="en-US" sz="2000" b="1" dirty="0" smtClean="0"/>
              <a:t>budget</a:t>
            </a:r>
            <a:endParaRPr lang="en-US" sz="2000" dirty="0"/>
          </a:p>
        </p:txBody>
      </p:sp>
      <p:sp>
        <p:nvSpPr>
          <p:cNvPr id="5" name="TextBox 4"/>
          <p:cNvSpPr txBox="1"/>
          <p:nvPr/>
        </p:nvSpPr>
        <p:spPr>
          <a:xfrm>
            <a:off x="228600" y="1143000"/>
            <a:ext cx="5410200" cy="1077218"/>
          </a:xfrm>
          <a:prstGeom prst="rect">
            <a:avLst/>
          </a:prstGeom>
          <a:noFill/>
        </p:spPr>
        <p:txBody>
          <a:bodyPr wrap="square" rtlCol="0">
            <a:spAutoFit/>
          </a:bodyPr>
          <a:lstStyle/>
          <a:p>
            <a:pPr algn="just"/>
            <a:r>
              <a:rPr lang="en-US" sz="1600" b="1" u="sng" dirty="0" smtClean="0"/>
              <a:t>Background</a:t>
            </a:r>
            <a:r>
              <a:rPr lang="en-US" sz="1600" dirty="0" smtClean="0"/>
              <a:t>: Cloud radiative feedback has been demonstrated to be essential in determining the magnitude of long-term global warming, but its role in decadal climate evolution is not well understood.</a:t>
            </a:r>
            <a:endParaRPr lang="en-US" sz="1600" dirty="0"/>
          </a:p>
        </p:txBody>
      </p:sp>
      <p:sp>
        <p:nvSpPr>
          <p:cNvPr id="6" name="TextBox 5"/>
          <p:cNvSpPr txBox="1"/>
          <p:nvPr/>
        </p:nvSpPr>
        <p:spPr>
          <a:xfrm>
            <a:off x="228600" y="2248671"/>
            <a:ext cx="5410200" cy="2800767"/>
          </a:xfrm>
          <a:prstGeom prst="rect">
            <a:avLst/>
          </a:prstGeom>
          <a:noFill/>
        </p:spPr>
        <p:txBody>
          <a:bodyPr wrap="square" rtlCol="0">
            <a:spAutoFit/>
          </a:bodyPr>
          <a:lstStyle/>
          <a:p>
            <a:pPr algn="just"/>
            <a:r>
              <a:rPr lang="en-US" sz="1600" b="1" u="sng" dirty="0" smtClean="0"/>
              <a:t>Research</a:t>
            </a:r>
            <a:r>
              <a:rPr lang="en-US" sz="1600" dirty="0"/>
              <a:t>: </a:t>
            </a:r>
            <a:r>
              <a:rPr lang="en-US" sz="1600" dirty="0" smtClean="0"/>
              <a:t>We </a:t>
            </a:r>
            <a:r>
              <a:rPr lang="en-US" sz="1600" dirty="0"/>
              <a:t>present climate model simulations to show that the global mean cloud feedback in response to decadal temperature fluctuations varies dramatically due to time variations in the spatial pattern of sea surface temperature (SST). We find that cloud anomalies associated with these patterns significantly modify the Earth’s energy budget. Specifically, the decadal cloud feedback between the 1980s and 2000s is substantially more negative than the long-term cloud feedback. This is a result of cooling in tropical regions where air descends, relative to warming in tropical ascent regions, which strengthens low-level atmospheric </a:t>
            </a:r>
            <a:r>
              <a:rPr lang="en-US" sz="1600" dirty="0" smtClean="0"/>
              <a:t>stability.</a:t>
            </a:r>
            <a:endParaRPr lang="en-US" sz="1600" dirty="0"/>
          </a:p>
        </p:txBody>
      </p:sp>
      <p:sp>
        <p:nvSpPr>
          <p:cNvPr id="8" name="TextBox 7"/>
          <p:cNvSpPr txBox="1"/>
          <p:nvPr/>
        </p:nvSpPr>
        <p:spPr>
          <a:xfrm>
            <a:off x="237259" y="5049438"/>
            <a:ext cx="5392882" cy="584775"/>
          </a:xfrm>
          <a:prstGeom prst="rect">
            <a:avLst/>
          </a:prstGeom>
          <a:noFill/>
        </p:spPr>
        <p:txBody>
          <a:bodyPr wrap="square" rtlCol="0">
            <a:spAutoFit/>
          </a:bodyPr>
          <a:lstStyle/>
          <a:p>
            <a:pPr algn="just"/>
            <a:r>
              <a:rPr lang="en-US" sz="1600" b="1" u="sng" dirty="0" smtClean="0"/>
              <a:t>Impacts</a:t>
            </a:r>
            <a:r>
              <a:rPr lang="en-US" sz="1600" dirty="0" smtClean="0"/>
              <a:t>: This study provide a lot of important implications in understanding our climate system:</a:t>
            </a:r>
          </a:p>
        </p:txBody>
      </p:sp>
      <p:sp>
        <p:nvSpPr>
          <p:cNvPr id="9" name="TextBox 8"/>
          <p:cNvSpPr txBox="1"/>
          <p:nvPr/>
        </p:nvSpPr>
        <p:spPr>
          <a:xfrm>
            <a:off x="5715000" y="3710674"/>
            <a:ext cx="3207328" cy="1815882"/>
          </a:xfrm>
          <a:prstGeom prst="rect">
            <a:avLst/>
          </a:prstGeom>
          <a:noFill/>
        </p:spPr>
        <p:txBody>
          <a:bodyPr wrap="square" rtlCol="0">
            <a:spAutoFit/>
          </a:bodyPr>
          <a:lstStyle/>
          <a:p>
            <a:pPr algn="just"/>
            <a:r>
              <a:rPr lang="en-US" sz="1400" i="1" dirty="0" smtClean="0"/>
              <a:t>  Decadal cloud radiative effect varies dramatically during the historical period, primarily induced by the changes in </a:t>
            </a:r>
            <a:r>
              <a:rPr lang="en-US" sz="1400" i="1" dirty="0"/>
              <a:t>surface warming pattern induced component (red) . </a:t>
            </a:r>
            <a:r>
              <a:rPr lang="en-US" sz="1400" i="1" dirty="0" smtClean="0"/>
              <a:t>On the other hand, </a:t>
            </a:r>
            <a:r>
              <a:rPr lang="en-US" sz="1400" i="1" dirty="0"/>
              <a:t>t</a:t>
            </a:r>
            <a:r>
              <a:rPr lang="en-US" sz="1400" i="1" dirty="0" smtClean="0"/>
              <a:t>he global mean surface temperature induced component (orange) increase steadily during this period.</a:t>
            </a:r>
            <a:endParaRPr lang="en-US" sz="1400" i="1" dirty="0"/>
          </a:p>
        </p:txBody>
      </p:sp>
      <p:sp>
        <p:nvSpPr>
          <p:cNvPr id="2" name="TextBox 1"/>
          <p:cNvSpPr txBox="1"/>
          <p:nvPr/>
        </p:nvSpPr>
        <p:spPr>
          <a:xfrm>
            <a:off x="237259" y="6395533"/>
            <a:ext cx="8220942" cy="461665"/>
          </a:xfrm>
          <a:prstGeom prst="rect">
            <a:avLst/>
          </a:prstGeom>
          <a:noFill/>
        </p:spPr>
        <p:txBody>
          <a:bodyPr wrap="square" rtlCol="0">
            <a:spAutoFit/>
          </a:bodyPr>
          <a:lstStyle/>
          <a:p>
            <a:r>
              <a:rPr lang="en-US" sz="1200" dirty="0"/>
              <a:t>Publication: Zhou, C., M. D. Zelinka, and S. A. Klein, 2016: Impact of decadal cloud variations on the Earth’s energy budget, Nature Geoscience</a:t>
            </a:r>
            <a:r>
              <a:rPr lang="en-US" sz="1200" dirty="0" smtClean="0"/>
              <a:t>, </a:t>
            </a:r>
            <a:r>
              <a:rPr lang="en-US" sz="1200" dirty="0" err="1"/>
              <a:t>doi</a:t>
            </a:r>
            <a:r>
              <a:rPr lang="en-US" sz="1200" dirty="0"/>
              <a:t>: </a:t>
            </a:r>
            <a:r>
              <a:rPr lang="en-US" sz="1200" dirty="0" smtClean="0"/>
              <a:t>10.1038/NGEO2828.</a:t>
            </a:r>
            <a:endParaRPr lang="en-US" sz="1200" dirty="0"/>
          </a:p>
        </p:txBody>
      </p:sp>
      <p:pic>
        <p:nvPicPr>
          <p:cNvPr id="11" name="Picture 10" descr="C:\myfolder\paper_multidecadal_feedback\resubmit09\figs\Fig2_cmyk.eps"/>
          <p:cNvPicPr/>
          <p:nvPr/>
        </p:nvPicPr>
        <p:blipFill rotWithShape="1">
          <a:blip r:embed="rId3">
            <a:extLst>
              <a:ext uri="{28A0092B-C50C-407E-A947-70E740481C1C}">
                <a14:useLocalDpi xmlns:a14="http://schemas.microsoft.com/office/drawing/2010/main" val="0"/>
              </a:ext>
            </a:extLst>
          </a:blip>
          <a:srcRect r="50000" b="50000"/>
          <a:stretch/>
        </p:blipFill>
        <p:spPr bwMode="auto">
          <a:xfrm>
            <a:off x="5715000" y="1042596"/>
            <a:ext cx="3207327" cy="2667238"/>
          </a:xfrm>
          <a:prstGeom prst="rect">
            <a:avLst/>
          </a:prstGeom>
          <a:noFill/>
          <a:ln>
            <a:noFill/>
          </a:ln>
        </p:spPr>
      </p:pic>
      <p:sp>
        <p:nvSpPr>
          <p:cNvPr id="3" name="Rectangle 2"/>
          <p:cNvSpPr/>
          <p:nvPr/>
        </p:nvSpPr>
        <p:spPr>
          <a:xfrm>
            <a:off x="228600" y="5564536"/>
            <a:ext cx="8229600" cy="830997"/>
          </a:xfrm>
          <a:prstGeom prst="rect">
            <a:avLst/>
          </a:prstGeom>
        </p:spPr>
        <p:txBody>
          <a:bodyPr wrap="square">
            <a:spAutoFit/>
          </a:bodyPr>
          <a:lstStyle/>
          <a:p>
            <a:r>
              <a:rPr lang="en-US" sz="1600" dirty="0" smtClean="0"/>
              <a:t>    </a:t>
            </a:r>
            <a:r>
              <a:rPr lang="en-US" sz="1600" dirty="0"/>
              <a:t>Clouds are deferring global warming.</a:t>
            </a:r>
            <a:endParaRPr lang="en-US" sz="1600" dirty="0" smtClean="0"/>
          </a:p>
          <a:p>
            <a:r>
              <a:rPr lang="en-US" sz="1600" dirty="0" smtClean="0"/>
              <a:t>    Clouds </a:t>
            </a:r>
            <a:r>
              <a:rPr lang="en-US" sz="1600" dirty="0"/>
              <a:t>have likely contributed to global warming hiatus in the 2000s.</a:t>
            </a:r>
            <a:endParaRPr lang="en-US" sz="1600" dirty="0" smtClean="0"/>
          </a:p>
          <a:p>
            <a:r>
              <a:rPr lang="en-US" sz="1600" dirty="0" smtClean="0"/>
              <a:t>    </a:t>
            </a:r>
            <a:r>
              <a:rPr lang="en-US" sz="1600" dirty="0" smtClean="0"/>
              <a:t>Explains </a:t>
            </a:r>
            <a:r>
              <a:rPr lang="en-US" sz="1600" dirty="0"/>
              <a:t>why climate sensitivities estimated from </a:t>
            </a:r>
            <a:r>
              <a:rPr lang="en-US" sz="1600" dirty="0" smtClean="0"/>
              <a:t>recent trends </a:t>
            </a:r>
            <a:r>
              <a:rPr lang="en-US" sz="1600" dirty="0"/>
              <a:t>are probably biased low.</a:t>
            </a:r>
            <a:r>
              <a:rPr lang="en-US" sz="1600" dirty="0" smtClean="0"/>
              <a:t>.</a:t>
            </a:r>
            <a:endParaRPr lang="en-US" sz="1600" dirty="0"/>
          </a:p>
        </p:txBody>
      </p:sp>
    </p:spTree>
    <p:extLst>
      <p:ext uri="{BB962C8B-B14F-4D97-AF65-F5344CB8AC3E}">
        <p14:creationId xmlns:p14="http://schemas.microsoft.com/office/powerpoint/2010/main" val="2607321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282</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LLNL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Zhou, Chen</dc:creator>
  <cp:lastModifiedBy>Zhou, Chen</cp:lastModifiedBy>
  <cp:revision>25</cp:revision>
  <dcterms:created xsi:type="dcterms:W3CDTF">2014-12-18T23:03:05Z</dcterms:created>
  <dcterms:modified xsi:type="dcterms:W3CDTF">2016-11-01T18:32:43Z</dcterms:modified>
</cp:coreProperties>
</file>