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8" r:id="rId1"/>
    <p:sldMasterId id="2147483691" r:id="rId2"/>
  </p:sldMasterIdLst>
  <p:notesMasterIdLst>
    <p:notesMasterId r:id="rId4"/>
  </p:notesMasterIdLst>
  <p:handoutMasterIdLst>
    <p:handoutMasterId r:id="rId5"/>
  </p:handoutMasterIdLst>
  <p:sldIdLst>
    <p:sldId id="27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ravis O'Brien" initials="TO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6E25"/>
    <a:srgbClr val="1C75BC"/>
    <a:srgbClr val="88AC2E"/>
    <a:srgbClr val="008000"/>
    <a:srgbClr val="106636"/>
    <a:srgbClr val="276258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42" autoAdjust="0"/>
    <p:restoredTop sz="94830" autoAdjust="0"/>
  </p:normalViewPr>
  <p:slideViewPr>
    <p:cSldViewPr snapToGrid="0" snapToObjects="1">
      <p:cViewPr varScale="1">
        <p:scale>
          <a:sx n="117" d="100"/>
          <a:sy n="117" d="100"/>
        </p:scale>
        <p:origin x="984" y="168"/>
      </p:cViewPr>
      <p:guideLst>
        <p:guide orient="horz" pos="2160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5" d="100"/>
          <a:sy n="65" d="100"/>
        </p:scale>
        <p:origin x="-1542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BC703-3CBD-6E4D-BA71-3FD9FD935D5C}" type="datetimeFigureOut">
              <a:rPr lang="en-US" smtClean="0"/>
              <a:t>5/7/21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10744-5CF2-5543-BF83-A5596142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6717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98C03B-BDB1-094E-85E4-DB3D905A6DF3}" type="datetimeFigureOut">
              <a:rPr lang="en-US" smtClean="0"/>
              <a:t>5/7/21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1C719-3C4F-EB4F-89FE-A3D057C59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658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E-SC generic (BER or BES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cap="small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5789962" y="6337426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Optional - additional logos here (institutional logo, collaborators, etc.)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0931533-02A0-3841-80D7-C041E4E596C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992583" y="6353947"/>
            <a:ext cx="2335258" cy="439737"/>
          </a:xfrm>
          <a:prstGeom prst="rect">
            <a:avLst/>
          </a:prstGeom>
        </p:spPr>
      </p:pic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AE78CC03-DA4F-9344-8C72-DF4D5A291AAE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4288" y="5308600"/>
            <a:ext cx="3373437" cy="246063"/>
          </a:xfrm>
          <a:prstGeom prst="rect">
            <a:avLst/>
          </a:prstGeom>
        </p:spPr>
        <p:txBody>
          <a:bodyPr/>
          <a:lstStyle>
            <a:lvl1pPr>
              <a:defRPr sz="1000" baseline="0"/>
            </a:lvl1pPr>
          </a:lstStyle>
          <a:p>
            <a:pPr lvl="0"/>
            <a:r>
              <a:rPr lang="en-US" dirty="0"/>
              <a:t>Data available at (DOI):</a:t>
            </a:r>
          </a:p>
        </p:txBody>
      </p:sp>
    </p:spTree>
    <p:extLst>
      <p:ext uri="{BB962C8B-B14F-4D97-AF65-F5344CB8AC3E}">
        <p14:creationId xmlns:p14="http://schemas.microsoft.com/office/powerpoint/2010/main" val="3403733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E-SC generic (BER or BES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cap="small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4572000" y="762798"/>
            <a:ext cx="4532604" cy="2652919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</a:t>
            </a:r>
          </a:p>
          <a:p>
            <a:pPr lvl="0"/>
            <a:r>
              <a:rPr lang="en-US" dirty="0"/>
              <a:t>- Visually compelling figure(s) to explain the research</a:t>
            </a:r>
          </a:p>
          <a:p>
            <a:pPr lvl="0"/>
            <a:r>
              <a:rPr lang="en-US" dirty="0"/>
              <a:t>- Include legends and descriptive caption                     - DOE has the right to use published journal images per contractual funding agreements</a:t>
            </a:r>
          </a:p>
          <a:p>
            <a:pPr lvl="0"/>
            <a:endParaRPr lang="en-US" dirty="0"/>
          </a:p>
          <a:p>
            <a:pPr lvl="1"/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366486" y="5764793"/>
            <a:ext cx="8392886" cy="47746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0" y="1059206"/>
            <a:ext cx="4627515" cy="2356511"/>
          </a:xfrm>
          <a:prstGeom prst="rect">
            <a:avLst/>
          </a:prstGeom>
        </p:spPr>
        <p:txBody>
          <a:bodyPr/>
          <a:lstStyle>
            <a:lvl1pPr marL="228600" algn="just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0" y="3730751"/>
            <a:ext cx="4627515" cy="2034041"/>
          </a:xfrm>
          <a:prstGeom prst="rect">
            <a:avLst/>
          </a:prstGeom>
        </p:spPr>
        <p:txBody>
          <a:bodyPr/>
          <a:lstStyle>
            <a:lvl1pPr marL="228600" algn="just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4572000" y="3730752"/>
            <a:ext cx="462751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just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5789962" y="6337426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Optional - additional logos here (institutional logo, collaborators, etc.)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2645EF8-6261-8B42-92DA-FE4DCA82889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992583" y="6353947"/>
            <a:ext cx="2335258" cy="439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556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1"/>
          <p:cNvSpPr txBox="1">
            <a:spLocks/>
          </p:cNvSpPr>
          <p:nvPr userDrawn="1"/>
        </p:nvSpPr>
        <p:spPr>
          <a:xfrm>
            <a:off x="3387840" y="3906839"/>
            <a:ext cx="5786275" cy="27813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Research Details</a:t>
            </a:r>
          </a:p>
        </p:txBody>
      </p:sp>
      <p:sp>
        <p:nvSpPr>
          <p:cNvPr id="3" name="Text Placeholder 21"/>
          <p:cNvSpPr txBox="1">
            <a:spLocks/>
          </p:cNvSpPr>
          <p:nvPr userDrawn="1"/>
        </p:nvSpPr>
        <p:spPr>
          <a:xfrm>
            <a:off x="3387840" y="2337119"/>
            <a:ext cx="578627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/>
              <a:t>Significance and Impact</a:t>
            </a:r>
            <a:endParaRPr lang="en-US" dirty="0"/>
          </a:p>
        </p:txBody>
      </p:sp>
      <p:sp>
        <p:nvSpPr>
          <p:cNvPr id="4" name="Text Placeholder 21"/>
          <p:cNvSpPr txBox="1">
            <a:spLocks/>
          </p:cNvSpPr>
          <p:nvPr userDrawn="1"/>
        </p:nvSpPr>
        <p:spPr>
          <a:xfrm>
            <a:off x="3387840" y="782639"/>
            <a:ext cx="578627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/>
              <a:t>Scientific Achievement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818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8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b="1" kern="1200">
          <a:solidFill>
            <a:srgbClr val="008000"/>
          </a:solidFill>
          <a:latin typeface="Arial" pitchFamily="34" charset="0"/>
          <a:ea typeface="+mn-ea"/>
          <a:cs typeface="Arial" pitchFamily="34" charset="0"/>
        </a:defRPr>
      </a:lvl1pPr>
      <a:lvl2pPr marL="456502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1"/>
          <p:cNvSpPr txBox="1">
            <a:spLocks/>
          </p:cNvSpPr>
          <p:nvPr userDrawn="1"/>
        </p:nvSpPr>
        <p:spPr>
          <a:xfrm>
            <a:off x="4572000" y="3429000"/>
            <a:ext cx="4627515" cy="27813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Research Details</a:t>
            </a:r>
          </a:p>
        </p:txBody>
      </p:sp>
      <p:sp>
        <p:nvSpPr>
          <p:cNvPr id="6" name="Text Placeholder 21"/>
          <p:cNvSpPr txBox="1">
            <a:spLocks/>
          </p:cNvSpPr>
          <p:nvPr userDrawn="1"/>
        </p:nvSpPr>
        <p:spPr>
          <a:xfrm>
            <a:off x="0" y="3429000"/>
            <a:ext cx="462751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Significance and Impact</a:t>
            </a:r>
          </a:p>
        </p:txBody>
      </p:sp>
      <p:sp>
        <p:nvSpPr>
          <p:cNvPr id="7" name="Text Placeholder 21"/>
          <p:cNvSpPr txBox="1">
            <a:spLocks/>
          </p:cNvSpPr>
          <p:nvPr userDrawn="1"/>
        </p:nvSpPr>
        <p:spPr>
          <a:xfrm>
            <a:off x="0" y="762797"/>
            <a:ext cx="462751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Scientific Achievement</a:t>
            </a:r>
          </a:p>
        </p:txBody>
      </p:sp>
    </p:spTree>
    <p:extLst>
      <p:ext uri="{BB962C8B-B14F-4D97-AF65-F5344CB8AC3E}">
        <p14:creationId xmlns:p14="http://schemas.microsoft.com/office/powerpoint/2010/main" val="846587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8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b="1" kern="1200">
          <a:solidFill>
            <a:srgbClr val="008000"/>
          </a:solidFill>
          <a:latin typeface="Arial" pitchFamily="34" charset="0"/>
          <a:ea typeface="+mn-ea"/>
          <a:cs typeface="Arial" pitchFamily="34" charset="0"/>
        </a:defRPr>
      </a:lvl1pPr>
      <a:lvl2pPr marL="456502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ithub.com/zarzycki/cymep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189AE-AC93-C14B-B19A-30DFE8606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Metrics for Evaluating Tropical Cyclones</a:t>
            </a:r>
            <a:br>
              <a:rPr lang="en-US" dirty="0"/>
            </a:br>
            <a:r>
              <a:rPr lang="en-US" dirty="0"/>
              <a:t>in Climate Data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9D6B69-CFED-434F-8365-FCC2B4413881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366486" y="5965373"/>
            <a:ext cx="8392886" cy="342196"/>
          </a:xfrm>
        </p:spPr>
        <p:txBody>
          <a:bodyPr/>
          <a:lstStyle/>
          <a:p>
            <a:r>
              <a:rPr lang="en-US" dirty="0" err="1"/>
              <a:t>Zarzycki</a:t>
            </a:r>
            <a:r>
              <a:rPr lang="en-US" dirty="0"/>
              <a:t>, C. M., P. A. Ullrich, K. A. Reed (2021). Metrics for evaluating tropical cyclones in climate data.</a:t>
            </a:r>
          </a:p>
          <a:p>
            <a:r>
              <a:rPr lang="en-US" i="1" dirty="0"/>
              <a:t>Journal of Applied Meteorology and Climatology</a:t>
            </a:r>
            <a:r>
              <a:rPr lang="en-US" dirty="0"/>
              <a:t>, </a:t>
            </a:r>
            <a:r>
              <a:rPr lang="en-US" i="1" dirty="0"/>
              <a:t>60</a:t>
            </a:r>
            <a:r>
              <a:rPr lang="en-US" dirty="0"/>
              <a:t>(5), 643-660. https://</a:t>
            </a:r>
            <a:r>
              <a:rPr lang="en-US" dirty="0" err="1"/>
              <a:t>doi.org</a:t>
            </a:r>
            <a:r>
              <a:rPr lang="en-US" dirty="0"/>
              <a:t>/10.1175/JAMC-D-20-0149.1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D11E51-ED8D-214A-93A7-A9A00115B50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0" y="1037434"/>
            <a:ext cx="4256313" cy="2356511"/>
          </a:xfrm>
        </p:spPr>
        <p:txBody>
          <a:bodyPr/>
          <a:lstStyle/>
          <a:p>
            <a:pPr marL="285750" lvl="0" indent="-285750" algn="l" defTabSz="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prstClr val="black"/>
                </a:solidFill>
              </a:rPr>
              <a:t>Higher-order metrics to quantify tropical cyclone (TC) climatology in climate data standardized in an easy-to-use Python suite (Cyclone Metrics Package; </a:t>
            </a:r>
            <a:r>
              <a:rPr lang="en-US" dirty="0" err="1">
                <a:solidFill>
                  <a:prstClr val="black"/>
                </a:solidFill>
              </a:rPr>
              <a:t>CyMeP</a:t>
            </a:r>
            <a:r>
              <a:rPr lang="en-US" dirty="0">
                <a:solidFill>
                  <a:prstClr val="black"/>
                </a:solidFill>
              </a:rPr>
              <a:t>)</a:t>
            </a:r>
          </a:p>
          <a:p>
            <a:pPr marL="285750" lvl="0" indent="-285750" algn="l" defTabSz="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prstClr val="black"/>
                </a:solidFill>
              </a:rPr>
              <a:t>Example application of package shows variable-resolution domains for simulating TCs need to cover entire basin, with further refinement upstream important for storm genesis and intensity</a:t>
            </a:r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F13ED0D-5E1E-754F-B873-E12255A23FEA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0" y="3698093"/>
            <a:ext cx="4627515" cy="2034041"/>
          </a:xfrm>
        </p:spPr>
        <p:txBody>
          <a:bodyPr/>
          <a:lstStyle/>
          <a:p>
            <a:pPr marL="285750" lvl="0" indent="-285750" algn="l" defTabSz="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err="1">
                <a:solidFill>
                  <a:prstClr val="black"/>
                </a:solidFill>
              </a:rPr>
              <a:t>CyMeP</a:t>
            </a:r>
            <a:r>
              <a:rPr lang="en-US" dirty="0">
                <a:solidFill>
                  <a:prstClr val="black"/>
                </a:solidFill>
              </a:rPr>
              <a:t> is a simple, automated tool offering detailed evaluation of TCs in high-resolution Earth system models</a:t>
            </a:r>
          </a:p>
          <a:p>
            <a:pPr marL="285750" lvl="0" indent="-285750" algn="l" defTabSz="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prstClr val="black"/>
                </a:solidFill>
              </a:rPr>
              <a:t>Pipeline offers key insights for model developers and climate scientists in addition to stakeholders seeking to define and apply credible data for decision-making purposes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0338D44-6868-3E4F-B6FA-E280E07FA518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4376057" y="3698094"/>
            <a:ext cx="4749801" cy="2034041"/>
          </a:xfrm>
        </p:spPr>
        <p:txBody>
          <a:bodyPr>
            <a:noAutofit/>
          </a:bodyPr>
          <a:lstStyle/>
          <a:p>
            <a:pPr lvl="0" algn="l" defTabSz="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solidFill>
                  <a:prstClr val="black"/>
                </a:solidFill>
              </a:rPr>
              <a:t>Model </a:t>
            </a:r>
            <a:r>
              <a:rPr lang="en-US" sz="1600" b="1" dirty="0" err="1">
                <a:solidFill>
                  <a:prstClr val="black"/>
                </a:solidFill>
              </a:rPr>
              <a:t>output→TC</a:t>
            </a:r>
            <a:r>
              <a:rPr lang="en-US" sz="1600" b="1" dirty="0">
                <a:solidFill>
                  <a:prstClr val="black"/>
                </a:solidFill>
              </a:rPr>
              <a:t> </a:t>
            </a:r>
            <a:r>
              <a:rPr lang="en-US" sz="1600" b="1" dirty="0" err="1">
                <a:solidFill>
                  <a:prstClr val="black"/>
                </a:solidFill>
              </a:rPr>
              <a:t>tracks→CyMeP→metrics</a:t>
            </a:r>
            <a:endParaRPr lang="en-US" sz="1600" b="1" dirty="0">
              <a:solidFill>
                <a:prstClr val="black"/>
              </a:solidFill>
            </a:endParaRPr>
          </a:p>
          <a:p>
            <a:pPr lvl="0" algn="l" defTabSz="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prstClr val="black"/>
                </a:solidFill>
              </a:rPr>
              <a:t>Metrics package permits apple-to-apples data evaluation and comparison</a:t>
            </a:r>
          </a:p>
          <a:p>
            <a:pPr marL="173038" lvl="1" indent="282575" defTabSz="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prstClr val="black"/>
                </a:solidFill>
              </a:rPr>
              <a:t>High-resolution + systems with TC-specific data assimilation = skillful </a:t>
            </a:r>
            <a:r>
              <a:rPr lang="en-US" sz="1600" dirty="0" err="1">
                <a:solidFill>
                  <a:prstClr val="black"/>
                </a:solidFill>
              </a:rPr>
              <a:t>reanalyses</a:t>
            </a:r>
            <a:endParaRPr lang="en-US" sz="1600" dirty="0">
              <a:solidFill>
                <a:prstClr val="black"/>
              </a:solidFill>
            </a:endParaRPr>
          </a:p>
          <a:p>
            <a:pPr marL="173038" lvl="1" indent="282575" defTabSz="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prstClr val="black"/>
                </a:solidFill>
              </a:rPr>
              <a:t>Different microphysical parameterization leads to large changes in TC climatology in an updated version of the </a:t>
            </a:r>
            <a:r>
              <a:rPr lang="en-US" sz="1600">
                <a:solidFill>
                  <a:prstClr val="black"/>
                </a:solidFill>
              </a:rPr>
              <a:t>same model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4952478-4FE1-404C-86FF-D9BA16C2872D}"/>
              </a:ext>
            </a:extLst>
          </p:cNvPr>
          <p:cNvSpPr txBox="1"/>
          <p:nvPr/>
        </p:nvSpPr>
        <p:spPr>
          <a:xfrm>
            <a:off x="4169229" y="948027"/>
            <a:ext cx="142626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“Report card” quantifying TC climatology in a variety of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reanalyses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From L→R, columns represent spatial correlation of storm occurrence, genesis, maximum wind speed, minimum sea level pressure, and two different accumulated cyclone energy metrics.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10BFDAE-F90C-744B-B8CF-CFBAB9D58F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0658" y="6286904"/>
            <a:ext cx="1739850" cy="57109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06D084C-9D19-4242-94E2-2C0D2A822E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95495" y="844452"/>
            <a:ext cx="3509032" cy="256277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0984446C-0211-DA44-8C3C-D43CAD84FCFD}"/>
              </a:ext>
            </a:extLst>
          </p:cNvPr>
          <p:cNvSpPr txBox="1"/>
          <p:nvPr/>
        </p:nvSpPr>
        <p:spPr>
          <a:xfrm>
            <a:off x="531784" y="5501903"/>
            <a:ext cx="3191708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dirty="0">
                <a:hlinkClick r:id="rId4"/>
              </a:rPr>
              <a:t>https://github.com/zarzycki/cymep/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50569587"/>
      </p:ext>
    </p:extLst>
  </p:cSld>
  <p:clrMapOvr>
    <a:masterClrMapping/>
  </p:clrMapOvr>
</p:sld>
</file>

<file path=ppt/theme/theme1.xml><?xml version="1.0" encoding="utf-8"?>
<a:theme xmlns:a="http://schemas.openxmlformats.org/drawingml/2006/main" name="Tall Figure Highligh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our Panel Highligh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2980</TotalTime>
  <Words>251</Words>
  <Application>Microsoft Macintosh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Tall Figure Highlight</vt:lpstr>
      <vt:lpstr>Four Panel Highlights</vt:lpstr>
      <vt:lpstr>Metrics for Evaluating Tropical Cyclones in Climate Data</vt:lpstr>
    </vt:vector>
  </TitlesOfParts>
  <Company>LBNL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Maryann Villavert</dc:creator>
  <cp:lastModifiedBy>Zarzycki, Colin M.</cp:lastModifiedBy>
  <cp:revision>162</cp:revision>
  <dcterms:created xsi:type="dcterms:W3CDTF">2016-02-10T19:06:12Z</dcterms:created>
  <dcterms:modified xsi:type="dcterms:W3CDTF">2021-05-07T17:53:08Z</dcterms:modified>
</cp:coreProperties>
</file>