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7"/>
    <p:restoredTop sz="88830" autoAdjust="0"/>
  </p:normalViewPr>
  <p:slideViewPr>
    <p:cSldViewPr>
      <p:cViewPr varScale="1">
        <p:scale>
          <a:sx n="85" d="100"/>
          <a:sy n="85" d="100"/>
        </p:scale>
        <p:origin x="14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11/7/17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/s10712-017-9433-3" TargetMode="External"/><Relationship Id="rId4" Type="http://schemas.openxmlformats.org/officeDocument/2006/relationships/hyperlink" Target="http://link.springer.com/article/10.1007/s10712-017-9433-3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300335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Observations indicate that the low-cloud feedback is positive</a:t>
            </a:r>
            <a:endParaRPr 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6305490"/>
            <a:ext cx="8534399" cy="4985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>
              <a:buNone/>
            </a:pPr>
            <a:r>
              <a:rPr lang="en-US" sz="1200" dirty="0" smtClean="0"/>
              <a:t>Klein, S. A., A. Hall, J. R. Norris, and R. </a:t>
            </a:r>
            <a:r>
              <a:rPr lang="en-US" sz="1200" dirty="0" err="1" smtClean="0"/>
              <a:t>Pincus</a:t>
            </a:r>
            <a:r>
              <a:rPr lang="en-US" sz="1200" dirty="0"/>
              <a:t>. Low-cloud feedbacks from cloud-controlling factors: A review. </a:t>
            </a:r>
            <a:endParaRPr lang="en-US" sz="1200" dirty="0" smtClean="0"/>
          </a:p>
          <a:p>
            <a:pPr lvl="0" algn="ctr">
              <a:buNone/>
            </a:pPr>
            <a:r>
              <a:rPr lang="en-US" sz="1200" i="1" dirty="0" err="1" smtClean="0"/>
              <a:t>Surv</a:t>
            </a:r>
            <a:r>
              <a:rPr lang="en-US" sz="1200" i="1" dirty="0"/>
              <a:t>. </a:t>
            </a:r>
            <a:r>
              <a:rPr lang="en-US" sz="1200" i="1" dirty="0" err="1"/>
              <a:t>Geophys</a:t>
            </a:r>
            <a:r>
              <a:rPr lang="en-US" sz="1200" i="1" dirty="0" smtClean="0"/>
              <a:t>.</a:t>
            </a:r>
            <a:r>
              <a:rPr lang="en-US" sz="1200" dirty="0" smtClean="0"/>
              <a:t>, </a:t>
            </a:r>
            <a:r>
              <a:rPr lang="en-US" sz="1200" dirty="0" err="1" smtClean="0"/>
              <a:t>doi</a:t>
            </a:r>
            <a:r>
              <a:rPr lang="en-US" sz="1200" dirty="0"/>
              <a:t>: </a:t>
            </a:r>
            <a:r>
              <a:rPr lang="en-US" sz="1200" dirty="0" smtClean="0">
                <a:hlinkClick r:id="rId3"/>
              </a:rPr>
              <a:t>10.1007/s10712-017-9433-3</a:t>
            </a:r>
            <a:r>
              <a:rPr lang="en-US" sz="1200" dirty="0" smtClean="0">
                <a:hlinkClick r:id="rId4"/>
              </a:rPr>
              <a:t> </a:t>
            </a:r>
            <a:r>
              <a:rPr lang="en-US" sz="1200" dirty="0" smtClean="0"/>
              <a:t>(2017).</a:t>
            </a:r>
            <a:endParaRPr lang="en-US" sz="12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536831" y="3505200"/>
            <a:ext cx="460716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Tropical low-cloud feedbacks from (a) observational studies discussed in the review article (b) large-eddy simulations, and (c) global climate models. Each circle represent the feedback from an individual research study. The upper bar indicates the central estimate and 90% confidence interval for the feedback inferred from observations. The lower bar indicates the range of feedbacks simulated by climate models.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1" y="4648200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990600"/>
            <a:ext cx="426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Determine whether the recent observational studies of tropical low-cloud feedback are consistent with each other and with studies using large-eddy simulation models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 smtClean="0"/>
              <a:t>Approach</a:t>
            </a:r>
            <a:endParaRPr lang="en-US" altLang="en-US" sz="1600" b="1" dirty="0" smtClean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The tropical low-cloud feedback inferred from five observational studies were compared to each other and the results of large-eddy simulations and global climate models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Fundamental and implementation issues with inferring from observations the low-cloud feedback via a cloud-controlling factor approach were discussed in a review article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 smtClean="0"/>
          </a:p>
        </p:txBody>
      </p:sp>
      <p:pic>
        <p:nvPicPr>
          <p:cNvPr id="9" name="Picture 34" descr="lab_icon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18" y="290155"/>
            <a:ext cx="44555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" b="62222"/>
          <a:stretch/>
        </p:blipFill>
        <p:spPr>
          <a:xfrm>
            <a:off x="4305547" y="1021461"/>
            <a:ext cx="4838453" cy="2483739"/>
          </a:xfrm>
          <a:prstGeom prst="rect">
            <a:avLst/>
          </a:prstGeom>
        </p:spPr>
      </p:pic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199362" y="4876800"/>
            <a:ext cx="8852915" cy="110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en-US" sz="1800" b="1" dirty="0" smtClean="0"/>
              <a:t>                               Impact</a:t>
            </a:r>
            <a:endParaRPr lang="en-US" altLang="en-US" sz="18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The spread in tropical low-cloud feedbacks simulated by climate models is a leading cause of the uncertainty in Earth’s climate sensitivity. The consensus from observations and large-eddy simulations that the tropical low-cloud feedback is positive indicates that the negative feedback simulated by some climate models is likely wrong.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57CF67-6BA6-4A1E-B8C5-B07E490E2EDB}">
  <ds:schemaRefs>
    <ds:schemaRef ds:uri="http://schemas.microsoft.com/office/2006/documentManagement/types"/>
    <ds:schemaRef ds:uri="http://schemas.openxmlformats.org/package/2006/metadata/core-properties"/>
    <ds:schemaRef ds:uri="98b00cf3-a6ce-40de-8923-f140beb786e9"/>
    <ds:schemaRef ds:uri="http://purl.org/dc/elements/1.1/"/>
    <ds:schemaRef ds:uri="http://schemas.microsoft.com/office/infopath/2007/PartnerControls"/>
    <ds:schemaRef ds:uri="http://schemas.microsoft.com/sharepoint/v3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18701</TotalTime>
  <Words>242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MS PGothic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Klein, Stephen A.</cp:lastModifiedBy>
  <cp:revision>109</cp:revision>
  <cp:lastPrinted>2011-05-11T17:30:12Z</cp:lastPrinted>
  <dcterms:created xsi:type="dcterms:W3CDTF">2014-01-03T21:30:52Z</dcterms:created>
  <dcterms:modified xsi:type="dcterms:W3CDTF">2017-11-07T22:30:38Z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