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>
      <p:cViewPr varScale="1">
        <p:scale>
          <a:sx n="105" d="100"/>
          <a:sy n="105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DFEF64-DF01-4D96-B0A2-1939FB3E0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3C6F12-FD95-40E7-83D9-580369CE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6AB5A2-4627-4137-8710-1D10CF5F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D8FC79-9614-4592-A656-02DE3AAA9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84CD5C-E4AF-4991-BD7D-33E0CC3E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7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C34DC-44C1-428D-87D3-3E93EF14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D248E3-B861-4211-B884-D9161A7CA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ADEBFB-08D5-466D-B177-A7A1BBDE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E638E6-6DCA-426C-A038-1474CF48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BE66FB-36C5-458D-AA5B-0CD1CDC9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8FE0F0-0A49-4EDA-838E-7A67FCA57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EF50A5-09D2-4D08-BD26-E6B3C35C6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48827-13CD-4ECC-9ACA-3425B7C5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ADF597-CE0D-41F1-8AA3-3BE7A53E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C81377-B51B-4E26-BFB0-323C4F9C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6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B6C9A-00CF-4E82-8748-BB68C237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3E00D1-1E63-4B86-8D15-2FB547BA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994CD0-7D53-4E5A-9716-A3045846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CF7EA1-AF04-495B-9928-0B7B3C9C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A4FD46-D811-459E-B324-5D13CB4B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DB0D9-3919-47FB-A528-F1984FBE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027755-0A97-44DD-8DB6-19CDFD618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499535-C596-49AE-BEA6-270FFC26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22FD8A-752E-46EF-8A54-A63BA95D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86CF5E-CEE7-47E2-AF6E-1891FAB0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0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3598E6-377C-4765-99BC-91171CE2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245D5-50D0-4546-8368-BE225F4EA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F4DB23-FBFC-4DB1-88B7-9F48B0594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913A7E-66BE-452C-8EDE-0CD4AB0E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041A6C-AC9C-4BA3-9F0E-14F27DB1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9027E1-80D2-42F8-99A5-3597AD09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FBAE61-0CDC-4084-BE75-F6D9275DE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4E4B33-F30C-459E-B056-A5845859A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F1AF-BADD-4DBA-A367-CFC04D6F7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F4C4CE-9C0D-4D4E-A0D7-D041BA525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B557B5-448C-4F22-991B-E2DCCCD77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A4F6F2-E73A-4F4C-88EE-E918AF4F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A49AC15-7A9B-4D70-BB0E-7CD61A9F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A33BD7-293A-4397-9194-ED5423B2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C1F5C-1022-4EA2-8F06-D0A4C37C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2D7FE5-F6B2-45B5-B9DC-8F8C16DB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97F6FB-356B-4578-B7D5-F3AC4634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2FDC11-BE12-4452-9F5D-7184E9E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3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6222892-B1AB-426C-8F17-48CEC7AF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241A1A-5424-4257-9B7F-6A05FF8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45F26E-31BC-4589-9B4D-7BD9AB23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F01552-1E56-487D-94CF-E2536C3E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98ABCA-CF83-4134-B224-7B8D99211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3DE5DC-DE3A-4FDE-93A0-2EE333C48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4BAC6F-8C25-44C1-9095-E6CD2BB4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7BB595-519B-474C-B342-F3726388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848EB5-DCBC-4DC3-85DE-AA9B41EE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2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E226F-4276-4D78-94A0-099BCFFC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FAAA49-563F-4270-8555-3AEF31111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EED7B8-811A-48DE-A07A-039A22254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122189-98CD-4E4B-90B5-25862C14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C9CE15-5788-4E98-96C3-220148C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8776DC-0088-4F26-82BD-96CC9AC2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5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C8BCC5E-C7DE-413D-ADFD-BD2C800B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BA47B-51BF-45E2-9870-17F795005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C912ED-7D13-4087-8F27-D0DDEB407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7BD4-73AA-47F6-AF2E-20B02A661FEE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09CFBC-87BD-40FB-8E3E-FC7444FEA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F68D9E-2439-4A42-8F23-C6F2BE2FE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59F9-BE15-4BDF-88C3-43D75A55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5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537B9-E944-4677-9BAA-E3260442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9247"/>
          </a:xfrm>
        </p:spPr>
        <p:txBody>
          <a:bodyPr>
            <a:normAutofit/>
          </a:bodyPr>
          <a:lstStyle/>
          <a:p>
            <a:r>
              <a:rPr lang="en-US" sz="3000" dirty="0"/>
              <a:t>Dependence of cloud feedback on the spatial pattern of sea surface warming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C9F061-9590-417E-A4B2-F5E2694AD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5" y="699247"/>
            <a:ext cx="6405381" cy="5193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Objective</a:t>
            </a:r>
          </a:p>
          <a:p>
            <a:r>
              <a:rPr lang="en-US" sz="2000" dirty="0"/>
              <a:t>Understand how the spatial pattern of sea surface warming affect the magnitude of cloud feedback</a:t>
            </a:r>
          </a:p>
          <a:p>
            <a:pPr marL="0" indent="0" algn="ctr">
              <a:buNone/>
            </a:pPr>
            <a:r>
              <a:rPr lang="en-US" sz="2000" b="1" dirty="0"/>
              <a:t>Approach</a:t>
            </a:r>
          </a:p>
          <a:p>
            <a:r>
              <a:rPr lang="en-US" sz="2000" dirty="0"/>
              <a:t>Numerical patch experiments are carried out with CAM5.3. In each patch experiment, a certain part of the ocean is warmed/cooled, and then the response of global cloud radiative effect to local surface warming is calculated.</a:t>
            </a:r>
          </a:p>
          <a:p>
            <a:pPr marL="0" indent="0" algn="ctr">
              <a:buNone/>
            </a:pPr>
            <a:r>
              <a:rPr lang="en-US" sz="2000" b="1" dirty="0"/>
              <a:t>Conclusions</a:t>
            </a:r>
          </a:p>
          <a:p>
            <a:r>
              <a:rPr lang="en-US" sz="2000" dirty="0"/>
              <a:t>Positive cloud feedback in response to warming in tropical ascent regions.</a:t>
            </a:r>
          </a:p>
          <a:p>
            <a:r>
              <a:rPr lang="en-US" sz="2000" dirty="0"/>
              <a:t>Negative cloud feedback in response to warming in tropical subsidence regions and </a:t>
            </a:r>
            <a:r>
              <a:rPr lang="en-US" sz="2000" dirty="0" err="1"/>
              <a:t>extratropics</a:t>
            </a:r>
            <a:r>
              <a:rPr lang="en-US" sz="2000" dirty="0"/>
              <a:t>.</a:t>
            </a:r>
          </a:p>
          <a:p>
            <a:r>
              <a:rPr lang="en-US" sz="2000" dirty="0"/>
              <a:t>Non-local effects are important for cloud feedback.</a:t>
            </a:r>
          </a:p>
          <a:p>
            <a:endParaRPr lang="en-US" dirty="0"/>
          </a:p>
        </p:txBody>
      </p:sp>
      <p:pic>
        <p:nvPicPr>
          <p:cNvPr id="4" name="Picture 3" descr="C:\myfolder\paper_GFA\figs0.5\pixelrsp.png">
            <a:extLst>
              <a:ext uri="{FF2B5EF4-FFF2-40B4-BE49-F238E27FC236}">
                <a16:creationId xmlns:a16="http://schemas.microsoft.com/office/drawing/2014/main" xmlns="" id="{32D1DB40-EC75-43E3-8701-934966C2B93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6" t="6789" r="46672" b="53963"/>
          <a:stretch/>
        </p:blipFill>
        <p:spPr bwMode="auto">
          <a:xfrm>
            <a:off x="6512957" y="820271"/>
            <a:ext cx="5478045" cy="35903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mo="http://schemas.microsoft.com/office/mac/office/2008/main" xmlns:mv="urn:schemas-microsoft-com:mac:v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w16se="http://schemas.microsoft.com/office/word/2015/wordml/symex" xmlns:w16cid="http://schemas.microsoft.com/office/word/2016/wordml/cid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348985-4A65-4F2C-BCB9-815E7DCCA443}"/>
              </a:ext>
            </a:extLst>
          </p:cNvPr>
          <p:cNvSpPr txBox="1"/>
          <p:nvPr/>
        </p:nvSpPr>
        <p:spPr>
          <a:xfrm>
            <a:off x="6512957" y="4343400"/>
            <a:ext cx="54780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Response of global mean ∆</a:t>
            </a:r>
            <a:r>
              <a:rPr lang="en-US" sz="2000" dirty="0" err="1">
                <a:solidFill>
                  <a:srgbClr val="00B0F0"/>
                </a:solidFill>
              </a:rPr>
              <a:t>R</a:t>
            </a:r>
            <a:r>
              <a:rPr lang="en-US" sz="2000" baseline="-25000" dirty="0" err="1">
                <a:solidFill>
                  <a:srgbClr val="00B0F0"/>
                </a:solidFill>
              </a:rPr>
              <a:t>cloud</a:t>
            </a:r>
            <a:r>
              <a:rPr lang="en-US" sz="2000" dirty="0">
                <a:solidFill>
                  <a:srgbClr val="00B0F0"/>
                </a:solidFill>
              </a:rPr>
              <a:t> to warming in each </a:t>
            </a:r>
            <a:r>
              <a:rPr lang="en-US" sz="2000" dirty="0" err="1">
                <a:solidFill>
                  <a:srgbClr val="00B0F0"/>
                </a:solidFill>
              </a:rPr>
              <a:t>gridbox</a:t>
            </a:r>
            <a:r>
              <a:rPr lang="en-US" sz="2000" dirty="0">
                <a:solidFill>
                  <a:srgbClr val="00B0F0"/>
                </a:solidFill>
              </a:rPr>
              <a:t>,  calculated from patch warming experiments. The unit is 10</a:t>
            </a:r>
            <a:r>
              <a:rPr lang="en-US" sz="2000" baseline="30000" dirty="0">
                <a:solidFill>
                  <a:srgbClr val="00B0F0"/>
                </a:solidFill>
              </a:rPr>
              <a:t>-3 </a:t>
            </a:r>
            <a:r>
              <a:rPr lang="en-US" sz="2000" dirty="0">
                <a:solidFill>
                  <a:srgbClr val="00B0F0"/>
                </a:solidFill>
              </a:rPr>
              <a:t>%/K.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F968F0-226E-4D5E-820E-9C2BEB095F49}"/>
              </a:ext>
            </a:extLst>
          </p:cNvPr>
          <p:cNvSpPr txBox="1"/>
          <p:nvPr/>
        </p:nvSpPr>
        <p:spPr>
          <a:xfrm>
            <a:off x="547555" y="5892942"/>
            <a:ext cx="114434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Zhou, C., M. D. Zelinka, and S. A. Klein, Analyzing the dependence of global cloud feedback on the spatial pattern of sea surface temperature change with a Green’s Function approach, Journal of Advances in Modeling Earth Systems, accepted in 2017.</a:t>
            </a:r>
          </a:p>
        </p:txBody>
      </p:sp>
    </p:spTree>
    <p:extLst>
      <p:ext uri="{BB962C8B-B14F-4D97-AF65-F5344CB8AC3E}">
        <p14:creationId xmlns:p14="http://schemas.microsoft.com/office/powerpoint/2010/main" val="180779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179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Dependence of cloud feedback on the spatial pattern of sea surface warming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Dependence of cloud feedback on the spatial pattern of sea surface warming</dc:title>
  <dc:creator>Zhou, Chen</dc:creator>
  <cp:lastModifiedBy>Zelinka, Mark David</cp:lastModifiedBy>
  <cp:revision>5</cp:revision>
  <dcterms:created xsi:type="dcterms:W3CDTF">2017-08-28T22:22:26Z</dcterms:created>
  <dcterms:modified xsi:type="dcterms:W3CDTF">2017-09-17T20:27:11Z</dcterms:modified>
</cp:coreProperties>
</file>