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7"/>
    <p:restoredTop sz="94576"/>
  </p:normalViewPr>
  <p:slideViewPr>
    <p:cSldViewPr snapToGrid="0" snapToObjects="1">
      <p:cViewPr varScale="1">
        <p:scale>
          <a:sx n="199" d="100"/>
          <a:sy n="199" d="100"/>
        </p:scale>
        <p:origin x="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BDD2C-5CAA-504F-8549-05E8B3227312}" type="datetimeFigureOut">
              <a:rPr lang="en-US" smtClean="0"/>
              <a:t>5/26/20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496A4-F475-914B-82FB-235DDC09CF04}" type="slidenum">
              <a:rPr lang="en-US" smtClean="0"/>
              <a:t>‹#›</a:t>
            </a:fld>
            <a:endParaRPr lang="en-US"/>
          </a:p>
        </p:txBody>
      </p:sp>
    </p:spTree>
    <p:extLst>
      <p:ext uri="{BB962C8B-B14F-4D97-AF65-F5344CB8AC3E}">
        <p14:creationId xmlns:p14="http://schemas.microsoft.com/office/powerpoint/2010/main" val="374913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496A4-F475-914B-82FB-235DDC09CF04}" type="slidenum">
              <a:rPr lang="en-US" smtClean="0"/>
              <a:t>1</a:t>
            </a:fld>
            <a:endParaRPr lang="en-US"/>
          </a:p>
        </p:txBody>
      </p:sp>
    </p:spTree>
    <p:extLst>
      <p:ext uri="{BB962C8B-B14F-4D97-AF65-F5344CB8AC3E}">
        <p14:creationId xmlns:p14="http://schemas.microsoft.com/office/powerpoint/2010/main" val="240790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16B980-6B18-A64F-8C3A-362A3D949206}" type="datetimeFigureOut">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21059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6B980-6B18-A64F-8C3A-362A3D949206}" type="datetimeFigureOut">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5373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6B980-6B18-A64F-8C3A-362A3D949206}" type="datetimeFigureOut">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2641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6B980-6B18-A64F-8C3A-362A3D949206}" type="datetimeFigureOut">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41178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6B980-6B18-A64F-8C3A-362A3D949206}" type="datetimeFigureOut">
              <a:rPr lang="en-US" smtClean="0"/>
              <a:t>5/26/20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7105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6B980-6B18-A64F-8C3A-362A3D949206}" type="datetimeFigureOut">
              <a:rPr lang="en-US" smtClean="0"/>
              <a:t>5/26/20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64591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6B980-6B18-A64F-8C3A-362A3D949206}" type="datetimeFigureOut">
              <a:rPr lang="en-US" smtClean="0"/>
              <a:t>5/26/20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30134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6B980-6B18-A64F-8C3A-362A3D949206}" type="datetimeFigureOut">
              <a:rPr lang="en-US" smtClean="0"/>
              <a:t>5/26/20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02134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6B980-6B18-A64F-8C3A-362A3D949206}" type="datetimeFigureOut">
              <a:rPr lang="en-US" smtClean="0"/>
              <a:t>5/26/20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93351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6B980-6B18-A64F-8C3A-362A3D949206}" type="datetimeFigureOut">
              <a:rPr lang="en-US" smtClean="0"/>
              <a:t>5/26/20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8277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6B980-6B18-A64F-8C3A-362A3D949206}" type="datetimeFigureOut">
              <a:rPr lang="en-US" smtClean="0"/>
              <a:t>5/26/20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7442-2DCB-D542-8919-0A25FF5FC43C}" type="slidenum">
              <a:rPr lang="en-US" smtClean="0"/>
              <a:t>‹#›</a:t>
            </a:fld>
            <a:endParaRPr lang="en-US"/>
          </a:p>
        </p:txBody>
      </p:sp>
    </p:spTree>
    <p:extLst>
      <p:ext uri="{BB962C8B-B14F-4D97-AF65-F5344CB8AC3E}">
        <p14:creationId xmlns:p14="http://schemas.microsoft.com/office/powerpoint/2010/main" val="182271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6B980-6B18-A64F-8C3A-362A3D949206}" type="datetimeFigureOut">
              <a:rPr lang="en-US" smtClean="0"/>
              <a:t>5/26/20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77442-2DCB-D542-8919-0A25FF5FC43C}" type="slidenum">
              <a:rPr lang="en-US" smtClean="0"/>
              <a:t>‹#›</a:t>
            </a:fld>
            <a:endParaRPr lang="en-US"/>
          </a:p>
        </p:txBody>
      </p:sp>
    </p:spTree>
    <p:extLst>
      <p:ext uri="{BB962C8B-B14F-4D97-AF65-F5344CB8AC3E}">
        <p14:creationId xmlns:p14="http://schemas.microsoft.com/office/powerpoint/2010/main" val="172558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8011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5" name="TextBox 4"/>
          <p:cNvSpPr txBox="1"/>
          <p:nvPr/>
        </p:nvSpPr>
        <p:spPr>
          <a:xfrm>
            <a:off x="0" y="134089"/>
            <a:ext cx="12192000" cy="415498"/>
          </a:xfrm>
          <a:prstGeom prst="rect">
            <a:avLst/>
          </a:prstGeom>
          <a:noFill/>
        </p:spPr>
        <p:txBody>
          <a:bodyPr wrap="square" rtlCol="0">
            <a:spAutoFit/>
          </a:bodyPr>
          <a:lstStyle/>
          <a:p>
            <a:pPr algn="ctr"/>
            <a:r>
              <a:rPr lang="en-US" sz="2100" b="1" dirty="0">
                <a:ln>
                  <a:solidFill>
                    <a:schemeClr val="tx1"/>
                  </a:solidFill>
                </a:ln>
                <a:solidFill>
                  <a:schemeClr val="bg1"/>
                </a:solidFill>
              </a:rPr>
              <a:t>Projected Changes in the Terrestrial and Oceanic Regulators of Climate Variability Across Sub-Saharan Africa</a:t>
            </a:r>
          </a:p>
        </p:txBody>
      </p:sp>
      <p:sp>
        <p:nvSpPr>
          <p:cNvPr id="9" name="TextBox 8"/>
          <p:cNvSpPr txBox="1"/>
          <p:nvPr/>
        </p:nvSpPr>
        <p:spPr>
          <a:xfrm>
            <a:off x="5457967" y="5795577"/>
            <a:ext cx="6677325" cy="923330"/>
          </a:xfrm>
          <a:prstGeom prst="rect">
            <a:avLst/>
          </a:prstGeom>
          <a:noFill/>
          <a:ln>
            <a:solidFill>
              <a:schemeClr val="tx1"/>
            </a:solidFill>
          </a:ln>
        </p:spPr>
        <p:txBody>
          <a:bodyPr wrap="square" rtlCol="0">
            <a:spAutoFit/>
          </a:bodyPr>
          <a:lstStyle/>
          <a:p>
            <a:r>
              <a:rPr lang="en-US" sz="1350" dirty="0">
                <a:latin typeface="Times New Roman" panose="02020603050405020304" pitchFamily="18" charset="0"/>
                <a:cs typeface="Times New Roman" panose="02020603050405020304" pitchFamily="18" charset="0"/>
              </a:rPr>
              <a:t>Notaro, M., F. Wang, Y. Yu, and J. Mao, 2020: Projected changes in the terrestrial and oceanic </a:t>
            </a:r>
          </a:p>
          <a:p>
            <a:r>
              <a:rPr lang="en-US" sz="1350" dirty="0">
                <a:latin typeface="Times New Roman" panose="02020603050405020304" pitchFamily="18" charset="0"/>
                <a:cs typeface="Times New Roman" panose="02020603050405020304" pitchFamily="18" charset="0"/>
              </a:rPr>
              <a:t>    regulators of climate variability across sub-Saharan Africa. Climate Dynamics, in press.</a:t>
            </a:r>
          </a:p>
          <a:p>
            <a:pPr algn="just"/>
            <a:r>
              <a:rPr lang="en-US" sz="1350" dirty="0">
                <a:latin typeface="Times New Roman" panose="02020603050405020304" pitchFamily="18" charset="0"/>
                <a:ea typeface="Times New Roman" charset="0"/>
                <a:cs typeface="Times New Roman" panose="02020603050405020304" pitchFamily="18" charset="0"/>
              </a:rPr>
              <a:t>* Supported by DOE Biological and Environmental Research RGCM Program and RUBISCO  </a:t>
            </a:r>
          </a:p>
          <a:p>
            <a:pPr algn="just"/>
            <a:r>
              <a:rPr lang="en-US" sz="1350" dirty="0">
                <a:latin typeface="Times New Roman" panose="02020603050405020304" pitchFamily="18" charset="0"/>
                <a:ea typeface="Times New Roman" charset="0"/>
                <a:cs typeface="Times New Roman" panose="02020603050405020304" pitchFamily="18" charset="0"/>
              </a:rPr>
              <a:t>   program.</a:t>
            </a:r>
          </a:p>
        </p:txBody>
      </p:sp>
      <p:sp>
        <p:nvSpPr>
          <p:cNvPr id="19" name="TextBox 18"/>
          <p:cNvSpPr txBox="1"/>
          <p:nvPr/>
        </p:nvSpPr>
        <p:spPr>
          <a:xfrm>
            <a:off x="5364322" y="921795"/>
            <a:ext cx="1463356" cy="646331"/>
          </a:xfrm>
          <a:prstGeom prst="rect">
            <a:avLst/>
          </a:prstGeom>
          <a:noFill/>
        </p:spPr>
        <p:txBody>
          <a:bodyPr wrap="square" rtlCol="0">
            <a:spAutoFit/>
          </a:bodyPr>
          <a:lstStyle/>
          <a:p>
            <a:pPr algn="ctr"/>
            <a:r>
              <a:rPr lang="en-US" dirty="0">
                <a:solidFill>
                  <a:schemeClr val="bg1"/>
                </a:solidFill>
              </a:rPr>
              <a:t>Focus of the current paper</a:t>
            </a:r>
          </a:p>
        </p:txBody>
      </p:sp>
      <p:graphicFrame>
        <p:nvGraphicFramePr>
          <p:cNvPr id="22" name="Table 21"/>
          <p:cNvGraphicFramePr>
            <a:graphicFrameLocks noGrp="1"/>
          </p:cNvGraphicFramePr>
          <p:nvPr>
            <p:extLst>
              <p:ext uri="{D42A27DB-BD31-4B8C-83A1-F6EECF244321}">
                <p14:modId xmlns:p14="http://schemas.microsoft.com/office/powerpoint/2010/main" val="4205763543"/>
              </p:ext>
            </p:extLst>
          </p:nvPr>
        </p:nvGraphicFramePr>
        <p:xfrm>
          <a:off x="63717" y="853465"/>
          <a:ext cx="5231779" cy="5689291"/>
        </p:xfrm>
        <a:graphic>
          <a:graphicData uri="http://schemas.openxmlformats.org/drawingml/2006/table">
            <a:tbl>
              <a:tblPr firstRow="1" bandRow="1">
                <a:tableStyleId>{5C22544A-7EE6-4342-B048-85BDC9FD1C3A}</a:tableStyleId>
              </a:tblPr>
              <a:tblGrid>
                <a:gridCol w="976997">
                  <a:extLst>
                    <a:ext uri="{9D8B030D-6E8A-4147-A177-3AD203B41FA5}">
                      <a16:colId xmlns:a16="http://schemas.microsoft.com/office/drawing/2014/main" val="20000"/>
                    </a:ext>
                  </a:extLst>
                </a:gridCol>
                <a:gridCol w="4254782">
                  <a:extLst>
                    <a:ext uri="{9D8B030D-6E8A-4147-A177-3AD203B41FA5}">
                      <a16:colId xmlns:a16="http://schemas.microsoft.com/office/drawing/2014/main" val="20001"/>
                    </a:ext>
                  </a:extLst>
                </a:gridCol>
              </a:tblGrid>
              <a:tr h="1493282">
                <a:tc>
                  <a:txBody>
                    <a:bodyPr/>
                    <a:lstStyle/>
                    <a:p>
                      <a:pPr algn="just"/>
                      <a:r>
                        <a:rPr lang="en-US" sz="1250" b="1" dirty="0">
                          <a:solidFill>
                            <a:schemeClr val="tx1"/>
                          </a:solidFill>
                        </a:rPr>
                        <a:t>Objective</a:t>
                      </a:r>
                    </a:p>
                  </a:txBody>
                  <a:tcPr>
                    <a:solidFill>
                      <a:schemeClr val="accent6">
                        <a:lumMod val="40000"/>
                        <a:lumOff val="60000"/>
                      </a:schemeClr>
                    </a:solidFill>
                  </a:tcPr>
                </a:tc>
                <a:tc>
                  <a:txBody>
                    <a:bodyPr/>
                    <a:lstStyle/>
                    <a:p>
                      <a:pPr algn="just"/>
                      <a:r>
                        <a:rPr lang="en-US" sz="1300" b="0" dirty="0">
                          <a:solidFill>
                            <a:schemeClr val="tx1"/>
                          </a:solidFill>
                        </a:rPr>
                        <a:t>Future changes in the sign and intensity of ocean-land-atmosphere interactions have been insufficiently studied, despite implications for regional climate change projections, extreme event statistics, and seasonal climate predictability.  The present study focuses on projected responses to the enhanced greenhouse effect in: (1) the mean state of the atmosphere and land surface; (2) oceanic and terrestrial drivers of sub-Saharan climate variability; and (3) total seasonal climate predictability of sub-Saharan Africa.  Analysis, using the Stepwise Generalized Equilibrium Feedback Assessment (SGEFA), focuses on output from 23 Earth System Models in the Coupled Model </a:t>
                      </a:r>
                      <a:r>
                        <a:rPr lang="en-US" sz="1300" b="0" dirty="0" err="1">
                          <a:solidFill>
                            <a:schemeClr val="tx1"/>
                          </a:solidFill>
                        </a:rPr>
                        <a:t>Intercomparison</a:t>
                      </a:r>
                      <a:r>
                        <a:rPr lang="en-US" sz="1300" b="0" dirty="0">
                          <a:solidFill>
                            <a:schemeClr val="tx1"/>
                          </a:solidFill>
                        </a:rPr>
                        <a:t> Project Phase Five for the late 20</a:t>
                      </a:r>
                      <a:r>
                        <a:rPr lang="en-US" sz="1300" b="0" baseline="30000" dirty="0">
                          <a:solidFill>
                            <a:schemeClr val="tx1"/>
                          </a:solidFill>
                        </a:rPr>
                        <a:t>th</a:t>
                      </a:r>
                      <a:r>
                        <a:rPr lang="en-US" sz="1300" b="0" dirty="0">
                          <a:solidFill>
                            <a:schemeClr val="tx1"/>
                          </a:solidFill>
                        </a:rPr>
                        <a:t> and 21</a:t>
                      </a:r>
                      <a:r>
                        <a:rPr lang="en-US" sz="1300" b="0" baseline="30000" dirty="0">
                          <a:solidFill>
                            <a:schemeClr val="tx1"/>
                          </a:solidFill>
                        </a:rPr>
                        <a:t>st</a:t>
                      </a:r>
                      <a:r>
                        <a:rPr lang="en-US" sz="1300" b="0" dirty="0">
                          <a:solidFill>
                            <a:schemeClr val="tx1"/>
                          </a:solidFill>
                        </a:rPr>
                        <a:t> centuries. </a:t>
                      </a:r>
                    </a:p>
                  </a:txBody>
                  <a:tcPr>
                    <a:solidFill>
                      <a:schemeClr val="bg2">
                        <a:lumMod val="90000"/>
                      </a:schemeClr>
                    </a:solidFill>
                  </a:tcPr>
                </a:tc>
                <a:extLst>
                  <a:ext uri="{0D108BD9-81ED-4DB2-BD59-A6C34878D82A}">
                    <a16:rowId xmlns:a16="http://schemas.microsoft.com/office/drawing/2014/main" val="10000"/>
                  </a:ext>
                </a:extLst>
              </a:tr>
              <a:tr h="1742131">
                <a:tc>
                  <a:txBody>
                    <a:bodyPr/>
                    <a:lstStyle/>
                    <a:p>
                      <a:pPr algn="just"/>
                      <a:r>
                        <a:rPr lang="en-US" sz="1250" b="1" dirty="0">
                          <a:solidFill>
                            <a:schemeClr val="tx1"/>
                          </a:solidFill>
                        </a:rPr>
                        <a:t>New Science</a:t>
                      </a:r>
                    </a:p>
                  </a:txBody>
                  <a:tcPr>
                    <a:solidFill>
                      <a:schemeClr val="accent6">
                        <a:lumMod val="40000"/>
                        <a:lumOff val="60000"/>
                      </a:schemeClr>
                    </a:solidFill>
                  </a:tcPr>
                </a:tc>
                <a:tc>
                  <a:txBody>
                    <a:bodyPr/>
                    <a:lstStyle/>
                    <a:p>
                      <a:pPr algn="just"/>
                      <a:r>
                        <a:rPr lang="en-US" sz="1300" dirty="0"/>
                        <a:t>It is projected that the greatest warming across sub-Saharan Africa will occur over the Sahel, the monsoon season will become more persistent into late summer and autumn, short rains in the Horn of Africa (HOA) will intensify, and leaf area index will increase across the HOA. The models indicate that the study region’s climate variability is dominated by oceanic drivers, with secondary contributions from soil moisture and very modest impacts from vegetation.  </a:t>
                      </a:r>
                      <a:endParaRPr lang="en-US" sz="1300" b="0" kern="120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a16="http://schemas.microsoft.com/office/drawing/2014/main" val="10001"/>
                  </a:ext>
                </a:extLst>
              </a:tr>
              <a:tr h="1202358">
                <a:tc>
                  <a:txBody>
                    <a:bodyPr/>
                    <a:lstStyle/>
                    <a:p>
                      <a:pPr algn="just"/>
                      <a:r>
                        <a:rPr lang="en-US" sz="1250" b="1">
                          <a:solidFill>
                            <a:schemeClr val="tx1"/>
                          </a:solidFill>
                        </a:rPr>
                        <a:t>Significance</a:t>
                      </a:r>
                      <a:endParaRPr lang="en-US" sz="1250" b="1" dirty="0">
                        <a:solidFill>
                          <a:schemeClr val="tx1"/>
                        </a:solidFill>
                      </a:endParaRPr>
                    </a:p>
                  </a:txBody>
                  <a:tcPr>
                    <a:solidFill>
                      <a:schemeClr val="accent6">
                        <a:lumMod val="40000"/>
                        <a:lumOff val="60000"/>
                      </a:schemeClr>
                    </a:solidFill>
                  </a:tcPr>
                </a:tc>
                <a:tc>
                  <a:txBody>
                    <a:bodyPr/>
                    <a:lstStyle/>
                    <a:p>
                      <a:pPr algn="just"/>
                      <a:r>
                        <a:rPr lang="en-US" sz="1300" dirty="0"/>
                        <a:t>The general model consensus of future projections indicates diminished seasonal predictability of sub-Saharan African regional climate based on key oceanic and terrestrial predictors and an elevated role of the land surface (associated with soil moisture anomalies) compared to oceanic drivers in regulating regional climate variability.</a:t>
                      </a:r>
                    </a:p>
                  </a:txBody>
                  <a:tcPr>
                    <a:solidFill>
                      <a:schemeClr val="bg2">
                        <a:lumMod val="9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9479501" y="1492758"/>
            <a:ext cx="2605926" cy="3970318"/>
          </a:xfrm>
          <a:prstGeom prst="rect">
            <a:avLst/>
          </a:prstGeom>
          <a:solidFill>
            <a:schemeClr val="accent2"/>
          </a:solid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SGEFA-based percent explained variance of simulated monthly anomalies in air temperature across the Sahel, HOA, West African monsoon (WAM) region, and Congo during the (blue) late 20</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and (red) late 21</a:t>
            </a:r>
            <a:r>
              <a:rPr lang="en-US" sz="1200" baseline="30000" dirty="0">
                <a:latin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cs typeface="Times New Roman" panose="02020603050405020304" pitchFamily="18" charset="0"/>
              </a:rPr>
              <a:t> centuries, attributed to (1</a:t>
            </a:r>
            <a:r>
              <a:rPr lang="en-US" sz="1200" baseline="30000" dirty="0">
                <a:latin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cs typeface="Times New Roman" panose="02020603050405020304" pitchFamily="18" charset="0"/>
              </a:rPr>
              <a:t> column) combined oceanic and terrestrial </a:t>
            </a:r>
            <a:r>
              <a:rPr lang="en-US" sz="1200" dirty="0" err="1">
                <a:latin typeface="Times New Roman" panose="02020603050405020304" pitchFamily="18" charset="0"/>
                <a:cs typeface="Times New Roman" panose="02020603050405020304" pitchFamily="18" charset="0"/>
              </a:rPr>
              <a:t>forcings</a:t>
            </a:r>
            <a:r>
              <a:rPr lang="en-US" sz="1200" dirty="0">
                <a:latin typeface="Times New Roman" panose="02020603050405020304" pitchFamily="18" charset="0"/>
                <a:cs typeface="Times New Roman" panose="02020603050405020304" pitchFamily="18" charset="0"/>
              </a:rPr>
              <a:t>, (2</a:t>
            </a:r>
            <a:r>
              <a:rPr lang="en-US" sz="1200" baseline="30000" dirty="0">
                <a:latin typeface="Times New Roman" panose="02020603050405020304" pitchFamily="18" charset="0"/>
                <a:cs typeface="Times New Roman" panose="02020603050405020304" pitchFamily="18" charset="0"/>
              </a:rPr>
              <a:t>nd</a:t>
            </a:r>
            <a:r>
              <a:rPr lang="en-US" sz="1200" dirty="0">
                <a:latin typeface="Times New Roman" panose="02020603050405020304" pitchFamily="18" charset="0"/>
                <a:cs typeface="Times New Roman" panose="02020603050405020304" pitchFamily="18" charset="0"/>
              </a:rPr>
              <a:t> column) oceanic </a:t>
            </a:r>
            <a:r>
              <a:rPr lang="en-US" sz="1200" dirty="0" err="1">
                <a:latin typeface="Times New Roman" panose="02020603050405020304" pitchFamily="18" charset="0"/>
                <a:cs typeface="Times New Roman" panose="02020603050405020304" pitchFamily="18" charset="0"/>
              </a:rPr>
              <a:t>forcings</a:t>
            </a:r>
            <a:r>
              <a:rPr lang="en-US" sz="1200" dirty="0">
                <a:latin typeface="Times New Roman" panose="02020603050405020304" pitchFamily="18" charset="0"/>
                <a:cs typeface="Times New Roman" panose="02020603050405020304" pitchFamily="18" charset="0"/>
              </a:rPr>
              <a:t>, (3</a:t>
            </a:r>
            <a:r>
              <a:rPr lang="en-US" sz="1200" baseline="30000" dirty="0">
                <a:latin typeface="Times New Roman" panose="02020603050405020304" pitchFamily="18" charset="0"/>
                <a:cs typeface="Times New Roman" panose="02020603050405020304" pitchFamily="18" charset="0"/>
              </a:rPr>
              <a:t>rd</a:t>
            </a:r>
            <a:r>
              <a:rPr lang="en-US" sz="1200" dirty="0">
                <a:latin typeface="Times New Roman" panose="02020603050405020304" pitchFamily="18" charset="0"/>
                <a:cs typeface="Times New Roman" panose="02020603050405020304" pitchFamily="18" charset="0"/>
              </a:rPr>
              <a:t> column) vegetation </a:t>
            </a:r>
            <a:r>
              <a:rPr lang="en-US" sz="1200" dirty="0" err="1">
                <a:latin typeface="Times New Roman" panose="02020603050405020304" pitchFamily="18" charset="0"/>
                <a:cs typeface="Times New Roman" panose="02020603050405020304" pitchFamily="18" charset="0"/>
              </a:rPr>
              <a:t>forcings</a:t>
            </a:r>
            <a:r>
              <a:rPr lang="en-US" sz="1200" dirty="0">
                <a:latin typeface="Times New Roman" panose="02020603050405020304" pitchFamily="18" charset="0"/>
                <a:cs typeface="Times New Roman" panose="02020603050405020304" pitchFamily="18" charset="0"/>
              </a:rPr>
              <a:t>, and (4th column) soil moisture </a:t>
            </a:r>
            <a:r>
              <a:rPr lang="en-US" sz="1200" dirty="0" err="1">
                <a:latin typeface="Times New Roman" panose="02020603050405020304" pitchFamily="18" charset="0"/>
                <a:cs typeface="Times New Roman" panose="02020603050405020304" pitchFamily="18" charset="0"/>
              </a:rPr>
              <a:t>forcings</a:t>
            </a:r>
            <a:r>
              <a:rPr lang="en-US" sz="1200" dirty="0">
                <a:latin typeface="Times New Roman" panose="02020603050405020304" pitchFamily="18" charset="0"/>
                <a:cs typeface="Times New Roman" panose="02020603050405020304" pitchFamily="18" charset="0"/>
              </a:rPr>
              <a:t>.  The red and blue lines indicate the median result across models. Red and blue shaded areas represent the extent of the 10</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to 90</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percentiles of the explained variance across models.  Upward and downward green arrows indicate months in which the explained variance increases or decreases, respectively, while achieving statistical significance.  </a:t>
            </a:r>
          </a:p>
        </p:txBody>
      </p:sp>
      <p:pic>
        <p:nvPicPr>
          <p:cNvPr id="6" name="Picture 5"/>
          <p:cNvPicPr>
            <a:picLocks noChangeAspect="1"/>
          </p:cNvPicPr>
          <p:nvPr/>
        </p:nvPicPr>
        <p:blipFill>
          <a:blip r:embed="rId3"/>
          <a:stretch>
            <a:fillRect/>
          </a:stretch>
        </p:blipFill>
        <p:spPr>
          <a:xfrm>
            <a:off x="11120284" y="1001608"/>
            <a:ext cx="1015007" cy="21758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101" t="11184" r="3031" b="11625"/>
          <a:stretch/>
        </p:blipFill>
        <p:spPr>
          <a:xfrm>
            <a:off x="9640185" y="891877"/>
            <a:ext cx="1411274" cy="386312"/>
          </a:xfrm>
          <a:prstGeom prst="rect">
            <a:avLst/>
          </a:prstGeom>
        </p:spPr>
      </p:pic>
      <p:pic>
        <p:nvPicPr>
          <p:cNvPr id="12" name="Picture 11">
            <a:extLst>
              <a:ext uri="{FF2B5EF4-FFF2-40B4-BE49-F238E27FC236}">
                <a16:creationId xmlns:a16="http://schemas.microsoft.com/office/drawing/2014/main" id="{5413B44B-AE34-7E4B-ACAA-01D90D8EB623}"/>
              </a:ext>
            </a:extLst>
          </p:cNvPr>
          <p:cNvPicPr>
            <a:picLocks noChangeAspect="1"/>
          </p:cNvPicPr>
          <p:nvPr/>
        </p:nvPicPr>
        <p:blipFill rotWithShape="1">
          <a:blip r:embed="rId5"/>
          <a:srcRect l="5544" t="4310" r="6885" b="27218"/>
          <a:stretch/>
        </p:blipFill>
        <p:spPr>
          <a:xfrm>
            <a:off x="5457967" y="1237261"/>
            <a:ext cx="3990911" cy="4364324"/>
          </a:xfrm>
          <a:prstGeom prst="rect">
            <a:avLst/>
          </a:prstGeom>
        </p:spPr>
      </p:pic>
    </p:spTree>
    <p:extLst>
      <p:ext uri="{BB962C8B-B14F-4D97-AF65-F5344CB8AC3E}">
        <p14:creationId xmlns:p14="http://schemas.microsoft.com/office/powerpoint/2010/main" val="942355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460</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103</cp:revision>
  <cp:lastPrinted>2017-08-02T15:12:14Z</cp:lastPrinted>
  <dcterms:created xsi:type="dcterms:W3CDTF">2017-08-01T22:06:24Z</dcterms:created>
  <dcterms:modified xsi:type="dcterms:W3CDTF">2020-05-26T13:41:02Z</dcterms:modified>
</cp:coreProperties>
</file>