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9"/>
    <p:restoredTop sz="94576"/>
  </p:normalViewPr>
  <p:slideViewPr>
    <p:cSldViewPr snapToGrid="0" snapToObjects="1">
      <p:cViewPr>
        <p:scale>
          <a:sx n="156" d="100"/>
          <a:sy n="156" d="100"/>
        </p:scale>
        <p:origin x="152" y="-1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16B980-6B18-A64F-8C3A-362A3D94920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21059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6B980-6B18-A64F-8C3A-362A3D94920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5373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6B980-6B18-A64F-8C3A-362A3D94920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26416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6B980-6B18-A64F-8C3A-362A3D94920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41178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6B980-6B18-A64F-8C3A-362A3D94920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7105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16B980-6B18-A64F-8C3A-362A3D949206}"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64591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16B980-6B18-A64F-8C3A-362A3D949206}" type="datetimeFigureOut">
              <a:rPr lang="en-US" smtClean="0"/>
              <a:t>11/8/17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30134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6B980-6B18-A64F-8C3A-362A3D949206}" type="datetimeFigureOut">
              <a:rPr lang="en-US" smtClean="0"/>
              <a:t>11/8/17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02134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6B980-6B18-A64F-8C3A-362A3D949206}" type="datetimeFigureOut">
              <a:rPr lang="en-US" smtClean="0"/>
              <a:t>11/8/17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93351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6B980-6B18-A64F-8C3A-362A3D949206}"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8277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6B980-6B18-A64F-8C3A-362A3D949206}"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8227162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6B980-6B18-A64F-8C3A-362A3D949206}" type="datetimeFigureOut">
              <a:rPr lang="en-US" smtClean="0"/>
              <a:t>11/8/17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77442-2DCB-D542-8919-0A25FF5FC43C}" type="slidenum">
              <a:rPr lang="en-US" smtClean="0"/>
              <a:t>‹#›</a:t>
            </a:fld>
            <a:endParaRPr lang="en-US"/>
          </a:p>
        </p:txBody>
      </p:sp>
    </p:spTree>
    <p:extLst>
      <p:ext uri="{BB962C8B-B14F-4D97-AF65-F5344CB8AC3E}">
        <p14:creationId xmlns:p14="http://schemas.microsoft.com/office/powerpoint/2010/main" val="172558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80112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 name="TextBox 4"/>
          <p:cNvSpPr txBox="1"/>
          <p:nvPr/>
        </p:nvSpPr>
        <p:spPr>
          <a:xfrm>
            <a:off x="0" y="-29872"/>
            <a:ext cx="12192000" cy="830997"/>
          </a:xfrm>
          <a:prstGeom prst="rect">
            <a:avLst/>
          </a:prstGeom>
          <a:noFill/>
        </p:spPr>
        <p:txBody>
          <a:bodyPr wrap="square" rtlCol="0">
            <a:spAutoFit/>
          </a:bodyPr>
          <a:lstStyle/>
          <a:p>
            <a:pPr algn="ctr"/>
            <a:r>
              <a:rPr lang="en-US" sz="2400" b="1" dirty="0" smtClean="0">
                <a:ln>
                  <a:solidFill>
                    <a:schemeClr val="tx1"/>
                  </a:solidFill>
                </a:ln>
                <a:solidFill>
                  <a:schemeClr val="bg1"/>
                </a:solidFill>
              </a:rPr>
              <a:t>Validation of a Statistical Methodology for Extracting Vegetation Feedbacks: </a:t>
            </a:r>
          </a:p>
          <a:p>
            <a:pPr algn="ctr"/>
            <a:r>
              <a:rPr lang="en-US" sz="2400" b="1" dirty="0" smtClean="0">
                <a:ln>
                  <a:solidFill>
                    <a:schemeClr val="tx1"/>
                  </a:solidFill>
                </a:ln>
                <a:solidFill>
                  <a:schemeClr val="bg1"/>
                </a:solidFill>
              </a:rPr>
              <a:t>Focus on North African Ecosystems in the Community Earth System Model</a:t>
            </a:r>
            <a:endParaRPr lang="en-US" sz="2400" b="1" dirty="0">
              <a:ln>
                <a:solidFill>
                  <a:schemeClr val="tx1"/>
                </a:solidFill>
              </a:ln>
              <a:solidFill>
                <a:schemeClr val="bg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101" t="11184" r="3031" b="11625"/>
          <a:stretch/>
        </p:blipFill>
        <p:spPr>
          <a:xfrm>
            <a:off x="49618" y="6196120"/>
            <a:ext cx="2619308" cy="609599"/>
          </a:xfrm>
          <a:prstGeom prst="rect">
            <a:avLst/>
          </a:prstGeom>
        </p:spPr>
      </p:pic>
      <p:sp>
        <p:nvSpPr>
          <p:cNvPr id="9" name="TextBox 8"/>
          <p:cNvSpPr txBox="1"/>
          <p:nvPr/>
        </p:nvSpPr>
        <p:spPr>
          <a:xfrm>
            <a:off x="5551714" y="5795577"/>
            <a:ext cx="6583578" cy="1015663"/>
          </a:xfrm>
          <a:prstGeom prst="rect">
            <a:avLst/>
          </a:prstGeom>
          <a:noFill/>
          <a:ln>
            <a:solidFill>
              <a:schemeClr val="tx1"/>
            </a:solidFill>
          </a:ln>
        </p:spPr>
        <p:txBody>
          <a:bodyPr wrap="square" rtlCol="0">
            <a:spAutoFit/>
          </a:bodyPr>
          <a:lstStyle/>
          <a:p>
            <a:pPr algn="just"/>
            <a:r>
              <a:rPr lang="en-US" sz="1500" dirty="0" smtClean="0">
                <a:latin typeface="Times New Roman" charset="0"/>
                <a:ea typeface="Times New Roman" charset="0"/>
                <a:cs typeface="Times New Roman" charset="0"/>
              </a:rPr>
              <a:t>Y. Yu, M. Notaro, F. Wang, J. Mao, X. Shi, and Y. Wei, 2017: Validation of a statistical methodology for extracting vegetation feedbacks: Focus on North African ecosystems in the Community Earth System Model. </a:t>
            </a:r>
            <a:r>
              <a:rPr lang="en-US" sz="1500" i="1" dirty="0" smtClean="0">
                <a:latin typeface="Times New Roman" charset="0"/>
                <a:ea typeface="Times New Roman" charset="0"/>
                <a:cs typeface="Times New Roman" charset="0"/>
              </a:rPr>
              <a:t>Journal of Climate</a:t>
            </a:r>
            <a:r>
              <a:rPr lang="en-US" sz="1500" dirty="0" smtClean="0">
                <a:latin typeface="Times New Roman" charset="0"/>
                <a:ea typeface="Times New Roman" charset="0"/>
                <a:cs typeface="Times New Roman" charset="0"/>
              </a:rPr>
              <a:t>, in press. </a:t>
            </a:r>
          </a:p>
          <a:p>
            <a:pPr algn="just"/>
            <a:r>
              <a:rPr lang="en-US" sz="1500" dirty="0" smtClean="0">
                <a:latin typeface="Times New Roman" charset="0"/>
                <a:ea typeface="Times New Roman" charset="0"/>
                <a:cs typeface="Times New Roman" charset="0"/>
              </a:rPr>
              <a:t>* Supported by DOE Biological and Environmental Research RGCM Program.</a:t>
            </a:r>
            <a:endParaRPr lang="en-US" sz="1500" dirty="0">
              <a:latin typeface="Times New Roman" charset="0"/>
              <a:ea typeface="Times New Roman" charset="0"/>
              <a:cs typeface="Times New Roman"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376239534"/>
              </p:ext>
            </p:extLst>
          </p:nvPr>
        </p:nvGraphicFramePr>
        <p:xfrm>
          <a:off x="63716" y="853464"/>
          <a:ext cx="5430847" cy="5298704"/>
        </p:xfrm>
        <a:graphic>
          <a:graphicData uri="http://schemas.openxmlformats.org/drawingml/2006/table">
            <a:tbl>
              <a:tblPr firstRow="1" bandRow="1">
                <a:tableStyleId>{5C22544A-7EE6-4342-B048-85BDC9FD1C3A}</a:tableStyleId>
              </a:tblPr>
              <a:tblGrid>
                <a:gridCol w="1014172"/>
                <a:gridCol w="4416675"/>
              </a:tblGrid>
              <a:tr h="1956783">
                <a:tc>
                  <a:txBody>
                    <a:bodyPr/>
                    <a:lstStyle/>
                    <a:p>
                      <a:pPr algn="just"/>
                      <a:r>
                        <a:rPr lang="en-US" sz="1250" b="1" dirty="0" smtClean="0">
                          <a:solidFill>
                            <a:schemeClr val="tx1"/>
                          </a:solidFill>
                        </a:rPr>
                        <a:t>Objective</a:t>
                      </a:r>
                      <a:endParaRPr lang="en-US" sz="1250" b="1" dirty="0">
                        <a:solidFill>
                          <a:schemeClr val="tx1"/>
                        </a:solidFill>
                      </a:endParaRPr>
                    </a:p>
                  </a:txBody>
                  <a:tcPr>
                    <a:solidFill>
                      <a:schemeClr val="accent6">
                        <a:lumMod val="40000"/>
                        <a:lumOff val="60000"/>
                      </a:schemeClr>
                    </a:solidFill>
                  </a:tcPr>
                </a:tc>
                <a:tc>
                  <a:txBody>
                    <a:bodyPr/>
                    <a:lstStyle/>
                    <a:p>
                      <a:pPr algn="just"/>
                      <a:r>
                        <a:rPr lang="en-US" sz="1200" b="0" kern="1200" dirty="0" smtClean="0">
                          <a:solidFill>
                            <a:schemeClr val="tx1"/>
                          </a:solidFill>
                          <a:effectLst/>
                          <a:latin typeface="+mn-lt"/>
                          <a:ea typeface="+mn-ea"/>
                          <a:cs typeface="+mn-cs"/>
                        </a:rPr>
                        <a:t>Generalized Equilibrium Feedback Assessment (GEFA) is a potentially valuable multivariate statistical tool for extracting vegetation feedbacks to the atmosphere in either observations or coupled models. GEFA’s reliability at capturing the terrestrial impacts on regional climate is demonstrated using the Community Earth System Model (CESM). The feedback is assessed statistically by applying GEFA to output from a fully coupled control run. In order to reduce the sampling error caused by short data records, the traditional full GEFA is refined through stepwise GEFA by dropping unimportant </a:t>
                      </a:r>
                      <a:r>
                        <a:rPr lang="en-US" sz="1200" b="0" kern="1200" dirty="0" err="1" smtClean="0">
                          <a:solidFill>
                            <a:schemeClr val="tx1"/>
                          </a:solidFill>
                          <a:effectLst/>
                          <a:latin typeface="+mn-lt"/>
                          <a:ea typeface="+mn-ea"/>
                          <a:cs typeface="+mn-cs"/>
                        </a:rPr>
                        <a:t>forcings</a:t>
                      </a:r>
                      <a:r>
                        <a:rPr lang="en-US" sz="1200" b="0" kern="1200" dirty="0" smtClean="0">
                          <a:solidFill>
                            <a:schemeClr val="tx1"/>
                          </a:solidFill>
                          <a:effectLst/>
                          <a:latin typeface="+mn-lt"/>
                          <a:ea typeface="+mn-ea"/>
                          <a:cs typeface="+mn-cs"/>
                        </a:rPr>
                        <a:t>. Two ensembles of dynamical experiments, against which GEFA-based vegetation feedbacks are evaluated, are developed for the Sahel or West African monsoon region. In these experiments, regional leaf area index (LAI) is modified either alone or in conjunction with soil moisture. </a:t>
                      </a:r>
                      <a:endParaRPr lang="en-US" sz="1200" b="0" kern="1200" dirty="0">
                        <a:solidFill>
                          <a:schemeClr val="tx1"/>
                        </a:solidFill>
                        <a:effectLst/>
                        <a:latin typeface="+mn-lt"/>
                        <a:ea typeface="+mn-ea"/>
                        <a:cs typeface="+mn-cs"/>
                      </a:endParaRPr>
                    </a:p>
                  </a:txBody>
                  <a:tcPr>
                    <a:solidFill>
                      <a:schemeClr val="bg2">
                        <a:lumMod val="90000"/>
                      </a:schemeClr>
                    </a:solidFill>
                  </a:tcPr>
                </a:tc>
              </a:tr>
              <a:tr h="1583351">
                <a:tc>
                  <a:txBody>
                    <a:bodyPr/>
                    <a:lstStyle/>
                    <a:p>
                      <a:pPr algn="just"/>
                      <a:r>
                        <a:rPr lang="en-US" sz="1250" b="1" dirty="0" smtClean="0">
                          <a:solidFill>
                            <a:schemeClr val="tx1"/>
                          </a:solidFill>
                        </a:rPr>
                        <a:t>New Science</a:t>
                      </a:r>
                      <a:endParaRPr lang="en-US" sz="1250" b="1" dirty="0">
                        <a:solidFill>
                          <a:schemeClr val="tx1"/>
                        </a:solidFill>
                      </a:endParaRPr>
                    </a:p>
                  </a:txBody>
                  <a:tcPr>
                    <a:solidFill>
                      <a:schemeClr val="accent6">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Stepwise GEFA boasts higher consistency between statistically- and dynamically-assessed atmospheric responses to land surface anomalies than full GEFA, especially with short data records.  Both the statistical and dynamical assessments reveal a negative vegetation-rainfall feedback in the Sahel, associated with an atmospheric stability mechanism, versus a weaker, positive feedback in the West African monsoon region, associated with a moisture recycling mechanism, in CESM.</a:t>
                      </a:r>
                    </a:p>
                  </a:txBody>
                  <a:tcPr>
                    <a:solidFill>
                      <a:schemeClr val="bg2">
                        <a:lumMod val="90000"/>
                      </a:schemeClr>
                    </a:solidFill>
                  </a:tcPr>
                </a:tc>
              </a:tr>
              <a:tr h="1063593">
                <a:tc>
                  <a:txBody>
                    <a:bodyPr/>
                    <a:lstStyle/>
                    <a:p>
                      <a:pPr algn="just"/>
                      <a:r>
                        <a:rPr lang="en-US" sz="1250" b="1" dirty="0" smtClean="0">
                          <a:solidFill>
                            <a:schemeClr val="tx1"/>
                          </a:solidFill>
                        </a:rPr>
                        <a:t>Significance</a:t>
                      </a:r>
                      <a:endParaRPr lang="en-US" sz="1250" b="1" dirty="0">
                        <a:solidFill>
                          <a:schemeClr val="tx1"/>
                        </a:solidFill>
                      </a:endParaRPr>
                    </a:p>
                  </a:txBody>
                  <a:tcPr>
                    <a:solidFill>
                      <a:schemeClr val="accent6">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SGEFA can be used to develop observational benchmarks, for evaluating ocean-land-atmosphere interactions in the Coupled Model </a:t>
                      </a:r>
                      <a:r>
                        <a:rPr lang="en-US" sz="1200" b="0" baseline="0" dirty="0" err="1" smtClean="0">
                          <a:solidFill>
                            <a:schemeClr val="tx1"/>
                          </a:solidFill>
                        </a:rPr>
                        <a:t>Intercomparison</a:t>
                      </a:r>
                      <a:r>
                        <a:rPr lang="en-US" sz="1200" b="0" baseline="0" dirty="0" smtClean="0">
                          <a:solidFill>
                            <a:schemeClr val="tx1"/>
                          </a:solidFill>
                        </a:rPr>
                        <a:t> Project Phase Five (CMIP5) Earth System Models, and process-based model weighting to reduce uncertainty in regional climate projections.</a:t>
                      </a:r>
                      <a:endParaRPr lang="en-US" sz="1200" b="0" dirty="0" smtClean="0">
                        <a:solidFill>
                          <a:schemeClr val="tx1"/>
                        </a:solidFill>
                      </a:endParaRPr>
                    </a:p>
                  </a:txBody>
                  <a:tcPr>
                    <a:solidFill>
                      <a:schemeClr val="bg2">
                        <a:lumMod val="90000"/>
                      </a:schemeClr>
                    </a:solidFill>
                  </a:tcPr>
                </a:tc>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790" t="9157" r="15420" b="29891"/>
          <a:stretch/>
        </p:blipFill>
        <p:spPr>
          <a:xfrm>
            <a:off x="5551714" y="830997"/>
            <a:ext cx="4400550" cy="4973689"/>
          </a:xfrm>
          <a:prstGeom prst="rect">
            <a:avLst/>
          </a:prstGeom>
        </p:spPr>
      </p:pic>
      <p:sp>
        <p:nvSpPr>
          <p:cNvPr id="7" name="TextBox 6"/>
          <p:cNvSpPr txBox="1"/>
          <p:nvPr/>
        </p:nvSpPr>
        <p:spPr>
          <a:xfrm>
            <a:off x="9952263" y="1149677"/>
            <a:ext cx="2139043" cy="3785652"/>
          </a:xfrm>
          <a:prstGeom prst="rect">
            <a:avLst/>
          </a:prstGeom>
          <a:noFill/>
        </p:spPr>
        <p:txBody>
          <a:bodyPr wrap="square" rtlCol="0">
            <a:spAutoFit/>
          </a:bodyPr>
          <a:lstStyle/>
          <a:p>
            <a:pPr algn="just"/>
            <a:r>
              <a:rPr lang="en-US" sz="1200" u="sng" smtClean="0"/>
              <a:t>Figure Caption</a:t>
            </a:r>
          </a:p>
          <a:p>
            <a:pPr algn="just"/>
            <a:endParaRPr lang="en-US" sz="1200" u="sng" dirty="0" smtClean="0"/>
          </a:p>
          <a:p>
            <a:pPr algn="just"/>
            <a:r>
              <a:rPr lang="en-US" sz="1200" dirty="0" smtClean="0"/>
              <a:t>Seasonal </a:t>
            </a:r>
            <a:r>
              <a:rPr lang="en-US" sz="1200" dirty="0"/>
              <a:t>cycle of local area-average responses to LAI anomalies across the Sahel in select variables assessed from </a:t>
            </a:r>
            <a:r>
              <a:rPr lang="en-US" sz="1200" dirty="0" smtClean="0"/>
              <a:t>EXP</a:t>
            </a:r>
            <a:r>
              <a:rPr lang="en-US" sz="1200" baseline="-25000" dirty="0" smtClean="0"/>
              <a:t>LAI</a:t>
            </a:r>
            <a:r>
              <a:rPr lang="en-US" sz="1200" dirty="0" smtClean="0"/>
              <a:t> dynamic experiments with modified LAI (black circles), EXP</a:t>
            </a:r>
            <a:r>
              <a:rPr lang="en-US" sz="1200" baseline="-25000" dirty="0" smtClean="0"/>
              <a:t>SOIL</a:t>
            </a:r>
            <a:r>
              <a:rPr lang="en-US" sz="1200" dirty="0" smtClean="0"/>
              <a:t> dynamic experiments with modified LAI and soil moisture (blue circles), and </a:t>
            </a:r>
            <a:r>
              <a:rPr lang="en-US" sz="1200" dirty="0"/>
              <a:t>SGEFA (red circles: backward selection, orange square: forward selection) in CESM. </a:t>
            </a:r>
            <a:r>
              <a:rPr lang="en-US" sz="1200" dirty="0" smtClean="0"/>
              <a:t>Filled </a:t>
            </a:r>
            <a:r>
              <a:rPr lang="en-US" sz="1200" dirty="0"/>
              <a:t>circles indicate statistically significant (p &lt; 0.1) </a:t>
            </a:r>
            <a:r>
              <a:rPr lang="en-US" sz="1200" dirty="0" smtClean="0"/>
              <a:t>responses.  The </a:t>
            </a:r>
            <a:r>
              <a:rPr lang="en-US" sz="1200" dirty="0"/>
              <a:t>boxes represent 90% confidence interval of the responses from </a:t>
            </a:r>
            <a:r>
              <a:rPr lang="en-US" sz="1200" dirty="0" err="1"/>
              <a:t>EXP</a:t>
            </a:r>
            <a:r>
              <a:rPr lang="en-US" sz="1200" baseline="-25000" dirty="0" err="1"/>
              <a:t>soil</a:t>
            </a:r>
            <a:r>
              <a:rPr lang="en-US" sz="1200" dirty="0"/>
              <a:t> (blue) and EXP</a:t>
            </a:r>
            <a:r>
              <a:rPr lang="en-US" sz="1200" baseline="-25000" dirty="0"/>
              <a:t>LAI</a:t>
            </a:r>
            <a:r>
              <a:rPr lang="en-US" sz="1200" dirty="0"/>
              <a:t> (black</a:t>
            </a:r>
            <a:r>
              <a:rPr lang="en-US" sz="1200" dirty="0" smtClean="0"/>
              <a:t>).</a:t>
            </a:r>
            <a:endParaRPr lang="en-US" sz="1200" dirty="0"/>
          </a:p>
        </p:txBody>
      </p:sp>
      <p:pic>
        <p:nvPicPr>
          <p:cNvPr id="2" name="Picture 1"/>
          <p:cNvPicPr>
            <a:picLocks noChangeAspect="1"/>
          </p:cNvPicPr>
          <p:nvPr/>
        </p:nvPicPr>
        <p:blipFill>
          <a:blip r:embed="rId4"/>
          <a:stretch>
            <a:fillRect/>
          </a:stretch>
        </p:blipFill>
        <p:spPr>
          <a:xfrm>
            <a:off x="2991812" y="6351468"/>
            <a:ext cx="1776131" cy="388937"/>
          </a:xfrm>
          <a:prstGeom prst="rect">
            <a:avLst/>
          </a:prstGeom>
        </p:spPr>
      </p:pic>
    </p:spTree>
    <p:extLst>
      <p:ext uri="{BB962C8B-B14F-4D97-AF65-F5344CB8AC3E}">
        <p14:creationId xmlns:p14="http://schemas.microsoft.com/office/powerpoint/2010/main" val="942355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434</Words>
  <Application>Microsoft Macintosh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Mao, Jiafu</cp:lastModifiedBy>
  <cp:revision>70</cp:revision>
  <cp:lastPrinted>2017-08-02T15:12:14Z</cp:lastPrinted>
  <dcterms:created xsi:type="dcterms:W3CDTF">2017-08-01T22:06:24Z</dcterms:created>
  <dcterms:modified xsi:type="dcterms:W3CDTF">2017-11-08T17:28:21Z</dcterms:modified>
</cp:coreProperties>
</file>