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5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5" autoAdjust="0"/>
    <p:restoredTop sz="94663"/>
  </p:normalViewPr>
  <p:slideViewPr>
    <p:cSldViewPr snapToGrid="0" snapToObjects="1">
      <p:cViewPr varScale="1">
        <p:scale>
          <a:sx n="81" d="100"/>
          <a:sy n="81" d="100"/>
        </p:scale>
        <p:origin x="62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FE9B-BBC3-4048-A7FB-58961FCED88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21739-8FA9-E44A-8DF7-5E89748A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259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39DF-D8BD-1A4F-A560-B25FA2867D5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316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0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2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41314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633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7212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696" y="1510018"/>
            <a:ext cx="361047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498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3788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1243272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760453"/>
            <a:ext cx="5512904" cy="385615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9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 green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19" y="1061548"/>
            <a:ext cx="11487913" cy="579645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290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327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8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A4A8ECE-C685-4987-A5C3-58EECB462B72}"/>
              </a:ext>
            </a:extLst>
          </p:cNvPr>
          <p:cNvSpPr/>
          <p:nvPr userDrawn="1"/>
        </p:nvSpPr>
        <p:spPr>
          <a:xfrm>
            <a:off x="7192903" y="0"/>
            <a:ext cx="4999097" cy="6537960"/>
          </a:xfrm>
          <a:custGeom>
            <a:avLst/>
            <a:gdLst>
              <a:gd name="connsiteX0" fmla="*/ 0 w 4999097"/>
              <a:gd name="connsiteY0" fmla="*/ 0 h 6537960"/>
              <a:gd name="connsiteX1" fmla="*/ 4999097 w 4999097"/>
              <a:gd name="connsiteY1" fmla="*/ 0 h 6537960"/>
              <a:gd name="connsiteX2" fmla="*/ 4999097 w 4999097"/>
              <a:gd name="connsiteY2" fmla="*/ 6537960 h 6537960"/>
              <a:gd name="connsiteX3" fmla="*/ 4569328 w 4999097"/>
              <a:gd name="connsiteY3" fmla="*/ 6537960 h 6537960"/>
              <a:gd name="connsiteX4" fmla="*/ 4569328 w 4999097"/>
              <a:gd name="connsiteY4" fmla="*/ 1099648 h 6537960"/>
              <a:gd name="connsiteX5" fmla="*/ 0 w 4999097"/>
              <a:gd name="connsiteY5" fmla="*/ 1099648 h 6537960"/>
              <a:gd name="connsiteX6" fmla="*/ 0 w 4999097"/>
              <a:gd name="connsiteY6" fmla="*/ 0 h 653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097" h="6537960">
                <a:moveTo>
                  <a:pt x="0" y="0"/>
                </a:moveTo>
                <a:lnTo>
                  <a:pt x="4999097" y="0"/>
                </a:lnTo>
                <a:lnTo>
                  <a:pt x="4999097" y="6537960"/>
                </a:lnTo>
                <a:lnTo>
                  <a:pt x="4569328" y="6537960"/>
                </a:lnTo>
                <a:lnTo>
                  <a:pt x="4569328" y="1099648"/>
                </a:lnTo>
                <a:lnTo>
                  <a:pt x="0" y="10996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3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69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2843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43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40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26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105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5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4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19"/>
            <a:ext cx="11000232" cy="1014984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204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1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17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3FB8-F89B-40EB-8520-2BAE22560CE1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E9E9-A218-42A2-A250-DBD70B7BC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9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5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48057" y="340126"/>
            <a:ext cx="11642344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3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5" y="1653735"/>
            <a:ext cx="11425049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071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7140ED-747E-46B4-BCEC-F56F8C273771}"/>
              </a:ext>
            </a:extLst>
          </p:cNvPr>
          <p:cNvSpPr/>
          <p:nvPr userDrawn="1"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59C2EC-B21A-4676-BD13-37FB4F89D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57" y="340126"/>
            <a:ext cx="11642344" cy="2476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6075" indent="0">
              <a:buNone/>
              <a:defRPr sz="1400"/>
            </a:lvl2pPr>
            <a:lvl3pPr marL="684212" indent="0">
              <a:buNone/>
              <a:defRPr sz="1400"/>
            </a:lvl3pPr>
            <a:lvl4pPr marL="971550" indent="0">
              <a:buNone/>
              <a:defRPr sz="1400"/>
            </a:lvl4pPr>
            <a:lvl5pPr marL="1260475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1A498-C0AD-3949-9412-E99B1BB5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470" y="6395964"/>
            <a:ext cx="2227944" cy="3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0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7140ED-747E-46B4-BCEC-F56F8C273771}"/>
              </a:ext>
            </a:extLst>
          </p:cNvPr>
          <p:cNvSpPr/>
          <p:nvPr userDrawn="1"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7" y="1381126"/>
            <a:ext cx="11372771" cy="4733925"/>
          </a:xfrm>
        </p:spPr>
        <p:txBody>
          <a:bodyPr/>
          <a:lstStyle>
            <a:lvl1pPr>
              <a:buClr>
                <a:schemeClr val="tx1"/>
              </a:buClr>
              <a:defRPr sz="2000"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 sz="1800"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 sz="1400"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59C2EC-B21A-4676-BD13-37FB4F89D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57" y="340126"/>
            <a:ext cx="11642344" cy="2476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6075" indent="0">
              <a:buNone/>
              <a:defRPr sz="1400"/>
            </a:lvl2pPr>
            <a:lvl3pPr marL="684212" indent="0">
              <a:buNone/>
              <a:defRPr sz="1400"/>
            </a:lvl3pPr>
            <a:lvl4pPr marL="971550" indent="0">
              <a:buNone/>
              <a:defRPr sz="1400"/>
            </a:lvl4pPr>
            <a:lvl5pPr marL="1260475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8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014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504904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0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381931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1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7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1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sp>
        <p:nvSpPr>
          <p:cNvPr id="11" name="Rectangle 256">
            <a:extLst>
              <a:ext uri="{FF2B5EF4-FFF2-40B4-BE49-F238E27FC236}">
                <a16:creationId xmlns:a16="http://schemas.microsoft.com/office/drawing/2014/main" id="{A85AB704-7369-3D40-80EF-D2A1CEE7FB3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36639" y="6583680"/>
            <a:ext cx="5147733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endParaRPr lang="en-US" sz="11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3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23626"/>
              </p:ext>
            </p:extLst>
          </p:nvPr>
        </p:nvGraphicFramePr>
        <p:xfrm>
          <a:off x="383241" y="1159163"/>
          <a:ext cx="7099540" cy="5160488"/>
        </p:xfrm>
        <a:graphic>
          <a:graphicData uri="http://schemas.openxmlformats.org/drawingml/2006/table">
            <a:tbl>
              <a:tblPr firstCol="1">
                <a:tableStyleId>{85BE263C-DBD7-4A20-BB59-AAB30ACAA65A}</a:tableStyleId>
              </a:tblPr>
              <a:tblGrid>
                <a:gridCol w="125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High-Impact Publication: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Daymet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v4 - High-resolution, multi-decadal surface weather dataset for land process prediction over North America, with uncertainty quantification 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</a:p>
                  </a:txBody>
                  <a:tcPr marL="45720" marR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Produce best-possible historical surface weather drivers at high resolution over North America, as forcing for 1km E3SM land model simulations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61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New science</a:t>
                      </a:r>
                    </a:p>
                  </a:txBody>
                  <a:tcPr marL="45720" marR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3-dimensional regression approach to estimate horizontal and vertical gradients from observations across a range of station density</a:t>
                      </a:r>
                    </a:p>
                    <a:p>
                      <a:pPr marL="234950" indent="-2349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Corrected observational bias related to time-of-day for observations</a:t>
                      </a:r>
                    </a:p>
                    <a:p>
                      <a:pPr marL="234950" indent="-2349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Corrected high-elevation temperature observation bias related to change in instrumentation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85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Impact</a:t>
                      </a:r>
                    </a:p>
                  </a:txBody>
                  <a:tcPr marL="45720" marR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Combination of high spatial resolution, multi-decadal period of record, improved ability to capture extreme events, and comprehensive uncertainty quantification makes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Daymet</a:t>
                      </a:r>
                      <a:r>
                        <a:rPr lang="en-US" sz="1600" dirty="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v4 a best-in-class methodology and data product for Earth system model applications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97">
                <a:tc gridSpan="2"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Thornton, P.E., R. Shrestha, M. Thornton, S.-C. Kao, Y. Wei, B.E. Wilson (2021) Gridded daily weather data for North America with comprehensive uncertainty quantification. 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Nature Scientific Data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DOI:: 10.1038/s41597-021-00973-0.</a:t>
                      </a:r>
                    </a:p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Access the </a:t>
                      </a:r>
                      <a:r>
                        <a:rPr lang="en-US" sz="1000" b="0" i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Daymet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 v4 dataset online at: https://daymet.ornl.gov</a:t>
                      </a:r>
                      <a:endParaRPr lang="en-US" sz="10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69863" indent="-169863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itle 7">
            <a:extLst>
              <a:ext uri="{FF2B5EF4-FFF2-40B4-BE49-F238E27FC236}">
                <a16:creationId xmlns:a16="http://schemas.microsoft.com/office/drawing/2014/main" id="{006AFB66-F175-4D6D-9EAB-7EFACE66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7" y="629727"/>
            <a:ext cx="10143744" cy="424732"/>
          </a:xfrm>
        </p:spPr>
        <p:txBody>
          <a:bodyPr/>
          <a:lstStyle/>
          <a:p>
            <a:r>
              <a:rPr lang="en-US" dirty="0"/>
              <a:t>Earth and Environmental System Modeling, E3SM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8A081-DC64-44ED-93B0-56AA64FC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65" y="1138456"/>
            <a:ext cx="4449453" cy="4456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C2CFD-9621-4CB8-BD7C-00112E8672D0}"/>
              </a:ext>
            </a:extLst>
          </p:cNvPr>
          <p:cNvSpPr txBox="1"/>
          <p:nvPr/>
        </p:nvSpPr>
        <p:spPr>
          <a:xfrm>
            <a:off x="8097626" y="5641912"/>
            <a:ext cx="388227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latin typeface="+mn-lt"/>
              </a:rPr>
              <a:t>Daymet</a:t>
            </a:r>
            <a:r>
              <a:rPr lang="en-US" sz="1400" dirty="0">
                <a:latin typeface="+mn-lt"/>
              </a:rPr>
              <a:t> v4 2019 annual </a:t>
            </a:r>
            <a:r>
              <a:rPr lang="en-US" sz="1400" dirty="0" err="1">
                <a:latin typeface="+mn-lt"/>
              </a:rPr>
              <a:t>climatologies</a:t>
            </a:r>
            <a:r>
              <a:rPr lang="en-US" sz="1400" dirty="0">
                <a:latin typeface="+mn-lt"/>
              </a:rPr>
              <a:t> for maximum and minimum temperature, precipitation, and humidity.</a:t>
            </a:r>
          </a:p>
        </p:txBody>
      </p:sp>
    </p:spTree>
    <p:extLst>
      <p:ext uri="{BB962C8B-B14F-4D97-AF65-F5344CB8AC3E}">
        <p14:creationId xmlns:p14="http://schemas.microsoft.com/office/powerpoint/2010/main" val="138857083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color palette 181112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BER template 16x9_1907" id="{6295DA71-DB9F-400D-A1DD-DB61F3C52358}" vid="{17A8C4F7-6940-4C77-BEC0-0A9D369F42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212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Century Gothic</vt:lpstr>
      <vt:lpstr>ORNL</vt:lpstr>
      <vt:lpstr>Earth and Environmental System Modeling, E3SM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Heinz, Susan L.</dc:creator>
  <cp:lastModifiedBy>Thornton, Peter E.</cp:lastModifiedBy>
  <cp:revision>12</cp:revision>
  <dcterms:created xsi:type="dcterms:W3CDTF">2019-10-16T13:09:54Z</dcterms:created>
  <dcterms:modified xsi:type="dcterms:W3CDTF">2021-07-20T12:56:28Z</dcterms:modified>
</cp:coreProperties>
</file>