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66" r:id="rId2"/>
    <p:sldMasterId id="2147483688" r:id="rId3"/>
  </p:sldMasterIdLst>
  <p:notesMasterIdLst>
    <p:notesMasterId r:id="rId5"/>
  </p:notesMasterIdLst>
  <p:handoutMasterIdLst>
    <p:handoutMasterId r:id="rId6"/>
  </p:handoutMasterIdLst>
  <p:sldIdLst>
    <p:sldId id="2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9" autoAdjust="0"/>
    <p:restoredTop sz="94724" autoAdjust="0"/>
  </p:normalViewPr>
  <p:slideViewPr>
    <p:cSldViewPr snapToGrid="0" snapToObjects="1">
      <p:cViewPr>
        <p:scale>
          <a:sx n="100" d="100"/>
          <a:sy n="100" d="100"/>
        </p:scale>
        <p:origin x="-894" y="2538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53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6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31" name="Picture 30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32" name="Picture 31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33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35" name="Picture Placeholder 51"/>
          <p:cNvSpPr>
            <a:spLocks noGrp="1"/>
          </p:cNvSpPr>
          <p:nvPr>
            <p:ph type="pic" sz="quarter" idx="38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sp>
        <p:nvSpPr>
          <p:cNvPr id="5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55" name="Straight Connector 54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4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6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31" name="Picture 30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32" name="Picture 31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33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35" name="Picture Placeholder 51"/>
          <p:cNvSpPr>
            <a:spLocks noGrp="1"/>
          </p:cNvSpPr>
          <p:nvPr>
            <p:ph type="pic" sz="quarter" idx="38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sp>
        <p:nvSpPr>
          <p:cNvPr id="11" name="Wave 10"/>
          <p:cNvSpPr/>
          <p:nvPr userDrawn="1"/>
        </p:nvSpPr>
        <p:spPr>
          <a:xfrm>
            <a:off x="1" y="330201"/>
            <a:ext cx="12187767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Wave 11"/>
          <p:cNvSpPr/>
          <p:nvPr userDrawn="1"/>
        </p:nvSpPr>
        <p:spPr>
          <a:xfrm>
            <a:off x="4234" y="311151"/>
            <a:ext cx="12187767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Wave 12"/>
          <p:cNvSpPr/>
          <p:nvPr userDrawn="1"/>
        </p:nvSpPr>
        <p:spPr>
          <a:xfrm>
            <a:off x="1" y="263526"/>
            <a:ext cx="12187767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Wave 13"/>
          <p:cNvSpPr/>
          <p:nvPr userDrawn="1"/>
        </p:nvSpPr>
        <p:spPr>
          <a:xfrm>
            <a:off x="0" y="65088"/>
            <a:ext cx="12192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2192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Wave 15"/>
          <p:cNvSpPr/>
          <p:nvPr userDrawn="1"/>
        </p:nvSpPr>
        <p:spPr>
          <a:xfrm>
            <a:off x="-4233" y="557213"/>
            <a:ext cx="12196233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5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4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18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20" name="Picture 1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2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7797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4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18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20" name="Picture 1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2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8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9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22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24" name="Picture 23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pic>
        <p:nvPicPr>
          <p:cNvPr id="25" name="Picture 2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500" y="6294130"/>
            <a:ext cx="545549" cy="53682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81179" y="6294130"/>
            <a:ext cx="57437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9051" y="5308601"/>
            <a:ext cx="4497916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sp>
        <p:nvSpPr>
          <p:cNvPr id="28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E4DC4-08B6-704D-8054-CE4D7FA1D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" y="180305"/>
            <a:ext cx="12175067" cy="708660"/>
          </a:xfrm>
        </p:spPr>
        <p:txBody>
          <a:bodyPr/>
          <a:lstStyle/>
          <a:p>
            <a:r>
              <a:rPr lang="en-US" sz="2100" dirty="0"/>
              <a:t>Substantial Hysteresis in Emergent Temperature Sensitivity of Global Wetland CH</a:t>
            </a:r>
            <a:r>
              <a:rPr lang="en-US" sz="2100" baseline="-25000" dirty="0"/>
              <a:t>4</a:t>
            </a:r>
            <a:r>
              <a:rPr lang="en-US" sz="2100" dirty="0"/>
              <a:t> Emissions</a:t>
            </a:r>
            <a:br>
              <a:rPr lang="en-US" sz="2100" dirty="0"/>
            </a:br>
            <a:endParaRPr lang="en-US" sz="2100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21E898B-E1FD-2C4D-BE8A-F999A70A6862}"/>
              </a:ext>
            </a:extLst>
          </p:cNvPr>
          <p:cNvPicPr>
            <a:picLocks noGrp="1" noChangeAspect="1"/>
          </p:cNvPicPr>
          <p:nvPr>
            <p:ph sz="quarter" idx="31"/>
          </p:nvPr>
        </p:nvPicPr>
        <p:blipFill>
          <a:blip r:embed="rId2"/>
          <a:stretch>
            <a:fillRect/>
          </a:stretch>
        </p:blipFill>
        <p:spPr>
          <a:xfrm>
            <a:off x="19050" y="835826"/>
            <a:ext cx="5905500" cy="4437048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E57A4-375D-0B49-BB72-44CDF51FB80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7419" y="5499850"/>
            <a:ext cx="5726642" cy="4476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Chang, K.-Y., and Riley, W. J. et al. (2021), Substantial hysteresis in emergent temperature sensitivity of global wetland CH</a:t>
            </a:r>
            <a:r>
              <a:rPr lang="en-US" sz="1400" baseline="-25000" dirty="0"/>
              <a:t>4</a:t>
            </a:r>
            <a:r>
              <a:rPr lang="en-US" sz="1400" dirty="0"/>
              <a:t> emissions. </a:t>
            </a:r>
            <a:r>
              <a:rPr lang="en-US" sz="1400" i="1" dirty="0"/>
              <a:t>Nature Communications</a:t>
            </a:r>
            <a:r>
              <a:rPr lang="en-US" sz="1400" dirty="0"/>
              <a:t>, DOI: 10.1038/s41467-021-22452-1.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B84668-F7DE-8A4E-B5FF-7270442192AD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924939" y="2641148"/>
            <a:ext cx="6267061" cy="1212396"/>
          </a:xfrm>
        </p:spPr>
        <p:txBody>
          <a:bodyPr/>
          <a:lstStyle/>
          <a:p>
            <a:pPr algn="just"/>
            <a:r>
              <a:rPr lang="en-US" sz="1400" dirty="0"/>
              <a:t>Wetland CH</a:t>
            </a:r>
            <a:r>
              <a:rPr lang="en-US" sz="1400" baseline="-25000" dirty="0"/>
              <a:t>4</a:t>
            </a:r>
            <a:r>
              <a:rPr lang="en-US" sz="1400" dirty="0"/>
              <a:t> emissions contribute to global warming and are oversimplified in Earth System Models. We used eddy covariance measurements from 48 global sites to illustrate seasonal hysteresis in CH</a:t>
            </a:r>
            <a:r>
              <a:rPr lang="en-US" sz="1400" baseline="-25000" dirty="0"/>
              <a:t>4</a:t>
            </a:r>
            <a:r>
              <a:rPr lang="en-US" sz="1400" dirty="0"/>
              <a:t> -temperature relationships and the importance of microbial processes.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CEC56C-0F60-704A-B84B-32721B63611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relationship between methane emissions and temperature is an emergent property that varies substantially across space and time. </a:t>
            </a:r>
          </a:p>
          <a:p>
            <a:r>
              <a:rPr lang="en-US" dirty="0"/>
              <a:t>Future meta-analyses of methane biogeochemistry should recognize the large intra-seasonal, inter-annual, and inter-site variability of biotic and abiotic conditions that regulate ecosystem-scale methane emissions.</a:t>
            </a:r>
          </a:p>
          <a:p>
            <a:r>
              <a:rPr lang="en-US" dirty="0"/>
              <a:t>Our study motivates models to mechanistically represent methanogenesis, </a:t>
            </a:r>
            <a:r>
              <a:rPr lang="en-US" dirty="0" err="1"/>
              <a:t>methanotrophy</a:t>
            </a:r>
            <a:r>
              <a:rPr lang="en-US" dirty="0"/>
              <a:t>, and methane transport to refine estimates of global methane emissions and climate feedbacks</a:t>
            </a: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F095F797-F812-6E41-9090-390AD1A9A126}"/>
              </a:ext>
            </a:extLst>
          </p:cNvPr>
          <p:cNvSpPr txBox="1">
            <a:spLocks/>
          </p:cNvSpPr>
          <p:nvPr/>
        </p:nvSpPr>
        <p:spPr>
          <a:xfrm>
            <a:off x="5924939" y="2260519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Approach and Results 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19DA9F49-853D-3146-A395-3AD79BA5354B}"/>
              </a:ext>
            </a:extLst>
          </p:cNvPr>
          <p:cNvSpPr txBox="1">
            <a:spLocks/>
          </p:cNvSpPr>
          <p:nvPr/>
        </p:nvSpPr>
        <p:spPr>
          <a:xfrm>
            <a:off x="5924939" y="3832350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7D139619-7373-4C56-8868-37677A1357BD}"/>
              </a:ext>
            </a:extLst>
          </p:cNvPr>
          <p:cNvSpPr txBox="1">
            <a:spLocks/>
          </p:cNvSpPr>
          <p:nvPr/>
        </p:nvSpPr>
        <p:spPr>
          <a:xfrm>
            <a:off x="5924939" y="759576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Challenges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FB42C5-E556-5C4E-8D73-6697A4AD201B}"/>
              </a:ext>
            </a:extLst>
          </p:cNvPr>
          <p:cNvSpPr txBox="1"/>
          <p:nvPr/>
        </p:nvSpPr>
        <p:spPr>
          <a:xfrm>
            <a:off x="16932" y="4985524"/>
            <a:ext cx="5907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The accuracy of CH</a:t>
            </a:r>
            <a:r>
              <a:rPr lang="en-US" sz="1400" baseline="-25000" dirty="0"/>
              <a:t>4</a:t>
            </a:r>
            <a:r>
              <a:rPr lang="en-US" sz="1400" dirty="0"/>
              <a:t> emission estimates improves with better representation of the large wetland-site variability caused by varying environmental conditions.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C7953A-B934-2F4C-BD51-8F699FAB720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924939" y="1037953"/>
            <a:ext cx="6307215" cy="1201283"/>
          </a:xfrm>
          <a:noFill/>
        </p:spPr>
        <p:txBody>
          <a:bodyPr/>
          <a:lstStyle/>
          <a:p>
            <a:pPr algn="just"/>
            <a:r>
              <a:rPr lang="en-US" sz="1400" dirty="0"/>
              <a:t>CH</a:t>
            </a:r>
            <a:r>
              <a:rPr lang="en-US" sz="1400" baseline="-25000" dirty="0"/>
              <a:t>4</a:t>
            </a:r>
            <a:r>
              <a:rPr lang="en-US" sz="1400" dirty="0"/>
              <a:t> emissions from wetlands can accelerate climate change and offset mitigation efforts. Our findings challenge a key assumption embedded in most carbon-climate models and demonstrate wetland CH</a:t>
            </a:r>
            <a:r>
              <a:rPr lang="en-US" sz="1400" baseline="-25000" dirty="0"/>
              <a:t>4</a:t>
            </a:r>
            <a:r>
              <a:rPr lang="en-US" sz="1400" dirty="0"/>
              <a:t> emissions cannot be estimated by fixed temperature relations due to large variability in site- and time-specific temperature relationships.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779CF3-A3CB-4045-97FF-FB6B84517E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061" y="6263405"/>
            <a:ext cx="1008809" cy="5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57575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z_instru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2431</TotalTime>
  <Words>234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z_instructions</vt:lpstr>
      <vt:lpstr>DOE-SC EESA Highlights</vt:lpstr>
      <vt:lpstr>Substantial Hysteresis in Emergent Temperature Sensitivity of Global Wetland CH4 Emissions 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jagimbel</cp:lastModifiedBy>
  <cp:revision>100</cp:revision>
  <dcterms:created xsi:type="dcterms:W3CDTF">2016-02-10T19:06:12Z</dcterms:created>
  <dcterms:modified xsi:type="dcterms:W3CDTF">2021-04-15T18:56:05Z</dcterms:modified>
</cp:coreProperties>
</file>